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3" r:id="rId3"/>
    <p:sldMasterId id="2147483720" r:id="rId4"/>
    <p:sldMasterId id="2147484152" r:id="rId5"/>
    <p:sldMasterId id="2147484165" r:id="rId6"/>
    <p:sldMasterId id="2147484177" r:id="rId7"/>
    <p:sldMasterId id="2147484887" r:id="rId8"/>
    <p:sldMasterId id="2147484938" r:id="rId9"/>
    <p:sldMasterId id="2147485694" r:id="rId10"/>
    <p:sldMasterId id="2147487990" r:id="rId11"/>
  </p:sldMasterIdLst>
  <p:notesMasterIdLst>
    <p:notesMasterId r:id="rId44"/>
  </p:notesMasterIdLst>
  <p:handoutMasterIdLst>
    <p:handoutMasterId r:id="rId45"/>
  </p:handoutMasterIdLst>
  <p:sldIdLst>
    <p:sldId id="789" r:id="rId12"/>
    <p:sldId id="3087" r:id="rId13"/>
    <p:sldId id="1226" r:id="rId14"/>
    <p:sldId id="299" r:id="rId15"/>
    <p:sldId id="3082" r:id="rId16"/>
    <p:sldId id="1670" r:id="rId17"/>
    <p:sldId id="472" r:id="rId18"/>
    <p:sldId id="3088" r:id="rId19"/>
    <p:sldId id="424" r:id="rId20"/>
    <p:sldId id="3090" r:id="rId21"/>
    <p:sldId id="3070" r:id="rId22"/>
    <p:sldId id="3037" r:id="rId23"/>
    <p:sldId id="3053" r:id="rId24"/>
    <p:sldId id="3071" r:id="rId25"/>
    <p:sldId id="3045" r:id="rId26"/>
    <p:sldId id="3075" r:id="rId27"/>
    <p:sldId id="3058" r:id="rId28"/>
    <p:sldId id="3089" r:id="rId29"/>
    <p:sldId id="3076" r:id="rId30"/>
    <p:sldId id="3066" r:id="rId31"/>
    <p:sldId id="3077" r:id="rId32"/>
    <p:sldId id="3059" r:id="rId33"/>
    <p:sldId id="3079" r:id="rId34"/>
    <p:sldId id="2929" r:id="rId35"/>
    <p:sldId id="551" r:id="rId36"/>
    <p:sldId id="3086" r:id="rId37"/>
    <p:sldId id="3067" r:id="rId38"/>
    <p:sldId id="1233" r:id="rId39"/>
    <p:sldId id="3080" r:id="rId40"/>
    <p:sldId id="3062" r:id="rId41"/>
    <p:sldId id="3081" r:id="rId42"/>
    <p:sldId id="264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ie L. Celum" initials="CLC" lastIdx="3" clrIdx="0">
    <p:extLst/>
  </p:cmAuthor>
  <p:cmAuthor id="2" name="Connie L. Celum" initials="CLC [2]" lastIdx="1" clrIdx="1">
    <p:extLst/>
  </p:cmAuthor>
  <p:cmAuthor id="3" name="Connie L. Celum" initials="CLC [3]" lastIdx="1" clrIdx="2">
    <p:extLst/>
  </p:cmAuthor>
  <p:cmAuthor id="4" name="Sinead Delany-Moretlwe" initials="SD" lastIdx="3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3D1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693"/>
    <p:restoredTop sz="98127" autoAdjust="0"/>
  </p:normalViewPr>
  <p:slideViewPr>
    <p:cSldViewPr>
      <p:cViewPr varScale="1">
        <p:scale>
          <a:sx n="109" d="100"/>
          <a:sy n="109" d="100"/>
        </p:scale>
        <p:origin x="5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536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4T16:58:07.503" idx="3">
    <p:pos x="5760" y="119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7-11T16:47:30.136" idx="26">
    <p:pos x="1412" y="2434"/>
    <p:text>you can do a plug for my abstract here!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7-11T16:46:52.752" idx="25">
    <p:pos x="5244" y="2404"/>
    <p:text>updated estimate is 28%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7-11T17:05:17.253" idx="36">
    <p:pos x="5590" y="3621"/>
    <p:text>maybe something about the need for data to make the case for the value of these interventions in the long term. STI world needs to learn from HIV about advocacy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362D1-5F89-0641-B2F1-FD8490D8EA41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E6868-BD00-E747-8078-8FB86488E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8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11T23:32:35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1108 3 24575,'-32'-1'0,"8"0"0,-7 0 0,9 1 0,-3 0 0,-1 1 0,0-1 0,3 1 0,5-1 0,2 1 0,5 0 0,-1 0 0,3 1 0,-1-1 0,2 1 0,0-1 0,1 0 0,1 0 0,-2-1 0,3 1 0,-1 0 0,-1 0 0,-6-1 0,-6 1 0,-9-1 0,-1 0 0,-5 1 0,4-1 0,0 2 0,6-1 0,2 0 0,2 1 0,3 0 0,-3-1 0,4 0 0,-2-1 0,0 0 0,4 0 0,-1 0 0,4 0 0,1 0 0,0 0 0,-3 0 0,-1 0 0,-5 0 0,1 0 0,-2 0 0,1 0 0,-2 0 0,0 1 0,2 0 0,1-1 0,4 0 0,-1 1 0,2-1 0,-2 1 0,3-1 0,-1 0 0,4 0 0,3 0 0,0 0 0,3 0 0,-2 0 0,-1 0 0,-4 0 0,-3 0 0,1 0 0,2 0 0,3 0 0,1 1 0,2-1 0,1 0 0,1 0 0,-1 0 0,2 0 0,6 0 0,12-1 0,-7 0 0,6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11T23:32:38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 4 24575,'-13'-1'0,"5"-1"0,0 2 0,2-1 0,0 2 0,-4 0 0,-2 1 0,-2 1 0,0 0 0,0 1 0,4-1 0,3-1 0,2 0 0,0 0 0,1 0 0,0 0 0,0 0 0,1 0 0,-1 1 0,0 2 0,0-1 0,0 1 0,1-1 0,0 2 0,1-1 0,1 0 0,0 3 0,3 0 0,4 2 0,5 3 0,7 0 0,-2-2 0,-1-1 0,-6-5 0,-4 0 0,0-2 0,-3 1 0,1 0 0,0 2 0,1 0 0,0 1 0,2 1 0,-2 0 0,-1-1 0,1 1 0,-2-2 0,1 3 0,0 3 0,-1 0 0,1 3 0,-1-2 0,0 1 0,1 0 0,0-3 0,-2-1 0,1-5 0,-2-1 0,-4-2 0,-4-1 0,-7-1 0,2 1 0,-1-1 0,6 2 0,1-3 0,1 1 0,0-4 0,-3 2 0,0-2 0,3 3 0,1-1 0,3 2 0,0-1 0,-1-1 0,1 1 0,-2-2 0,1 2 0,-1-1 0,1 2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11T23:32:43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44 24575,'0'11'0,"1"-1"0,-1 0 0,1-1 0,-1 1 0,0-1 0,-1 0 0,1 1 0,-3 0 0,3 2 0,-3 0 0,1 2 0,1-3 0,-1 0 0,1 0 0,1-3 0,-1 0 0,1-3 0,0-2 0,0 0 0,0-1 0,0 0 0,0 0 0,0 3 0,0 2 0,0 0 0,1 2 0,-1-2 0,1 0 0,-1-3 0,0-1 0,0 0 0,0-1 0,0 1 0,0-1 0,0 1 0,0 1 0,0-1 0,0 1 0,1-2 0,-1 2 0,1 1 0,-1 2 0,0-1 0,0-1 0,0-2 0,0 1 0,0 0 0,0 2 0,-1-1 0,0 0 0,0 0 0,-1-1 0,2 0 0,-1-4 0,1-1 0</inkml:trace>
  <inkml:trace contextRef="#ctx0" brushRef="#br0" timeOffset="1497">1 54 24575,'7'-2'0,"1"0"0,1-1 0,1 1 0,0 0 0,6-1 0,-1 0 0,6 0 0,-2 0 0,0-1 0,-5 2 0,-1-1 0,-3 1 0,-2 0 0,2 1 0,0 0 0,0 0 0,-2 1 0,-3-1 0,0 1 0,-2-1 0,5-1 0,1 0 0,2-2 0,-3 2 0,-2 0 0,-3 1 0,-2 2 0,-3 2 0,1-2 0,-3 2 0</inkml:trace>
  <inkml:trace contextRef="#ctx0" brushRef="#br0" timeOffset="3567">466 48 24575,'0'11'0,"0"2"0,-1 2 0,0 1 0,-2 0 0,0-1 0,-1 0 0,1-2 0,-1-1 0,2 1 0,-1 0 0,1 0 0,0 1 0,1-3 0,-1-3 0,2-2 0,-1-3 0,1-1 0,-1 1 0,1-1 0,-2 2 0,2 0 0,-1 2 0,0 0 0,1 1 0,-1 0 0,1 1 0,0 2 0,0 1 0,0 3 0,1-2 0,-1-1 0,1-1 0,-1-5 0,0 0 0,0 0 0,-1 1 0,1-1 0,-1 0 0,1-3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11T23:32:49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0 24575,'-10'0'0,"2"1"0,-1 0 0,1 1 0,2-1 0,1 0 0,2 0 0,1-1 0,-1 0 0,-5 0 0,-2 1 0,-5 0 0,-2 0 0,1 0 0,-3 0 0,4 0 0,2 0 0,6-1 0,3 1 0,3 0 0,-1-1 0,0 2 0,4 1 0,2 0 0,4 2 0,0 0 0,2 0 0,-1 0 0,-1-2 0,1-1 0,-2 0 0,2 0 0,-3-1 0,0 0 0,0-1 0,2 1 0,4 0 0,-1 1 0,-1 0 0,-3-1 0,-1 0 0,-2 1 0,-1-1 0,0 1 0,0 1 0,0 1 0,-1 3 0,0 1 0,0-1 0,0 3 0,-1-2 0,2 0 0,-2 1 0,2-2 0,-1 2 0,1-2 0,-3-2 0,2-1 0,-2 0 0,0-2 0,0 0 0,0 0 0,0 2 0,-1-3 0,1 3 0,-2-3 0,1 0 0,-1-1 0,-1 0 0,0 0 0,-2 0 0,-6 0 0,2 0 0,-3 0 0,3 0 0,1 0 0,0 0 0,1 0 0,-2 0 0,2 0 0,0 0 0,0 0 0,1 0 0,3 0 0,0-1 0,2 1 0,-1-1 0,-1 0 0,-4-1 0,1 1 0,-4-1 0,4 0 0,2 2 0,2-1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A6B74B0-8698-3D4F-90B9-89069216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2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2DBD2A62-8E2C-49A4-8B5B-737C56E97B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7E5ABBBB-83BC-4D50-BC34-2A8F822A4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E2DF7771-DE90-4E51-97E3-BFC64A100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D081ECE-ED44-4F4C-AECC-BA9BAF0C06D2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2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70AA28-41FA-C947-A5D5-AD496EFB06B2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1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173038"/>
            <a:ext cx="4581525" cy="3436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283">
              <a:defRPr/>
            </a:pPr>
            <a:r>
              <a:rPr lang="en-US" sz="1000" b="1" dirty="0">
                <a:solidFill>
                  <a:prstClr val="black"/>
                </a:solidFill>
              </a:rPr>
              <a:t>Slide:</a:t>
            </a: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 defTabSz="897283">
              <a:defRPr/>
            </a:pPr>
            <a:r>
              <a:rPr lang="en-US" sz="1000" b="1" i="1" dirty="0">
                <a:solidFill>
                  <a:prstClr val="black"/>
                </a:solidFill>
              </a:rPr>
              <a:t>Reference</a:t>
            </a:r>
          </a:p>
          <a:p>
            <a:pPr marL="224321" indent="-224321" defTabSz="897283">
              <a:buFontTx/>
              <a:buAutoNum type="arabicPeriod"/>
              <a:defRPr/>
            </a:pPr>
            <a:r>
              <a:rPr lang="fr-FR" sz="1000" dirty="0">
                <a:solidFill>
                  <a:prstClr val="black"/>
                </a:solidFill>
              </a:rPr>
              <a:t>Molina </a:t>
            </a:r>
            <a:r>
              <a:rPr lang="fr-FR" sz="1000" dirty="0" err="1">
                <a:solidFill>
                  <a:prstClr val="black"/>
                </a:solidFill>
              </a:rPr>
              <a:t>J-M</a:t>
            </a:r>
            <a:r>
              <a:rPr lang="fr-FR" sz="1000" dirty="0">
                <a:solidFill>
                  <a:prstClr val="black"/>
                </a:solidFill>
              </a:rPr>
              <a:t>, </a:t>
            </a:r>
            <a:r>
              <a:rPr lang="fr-FR" sz="1000" dirty="0" err="1">
                <a:solidFill>
                  <a:prstClr val="black"/>
                </a:solidFill>
              </a:rPr>
              <a:t>Charreau</a:t>
            </a:r>
            <a:r>
              <a:rPr lang="fr-FR" sz="1000" dirty="0">
                <a:solidFill>
                  <a:prstClr val="black"/>
                </a:solidFill>
              </a:rPr>
              <a:t> I, </a:t>
            </a:r>
            <a:r>
              <a:rPr lang="fr-FR" sz="1000" dirty="0" err="1">
                <a:solidFill>
                  <a:prstClr val="black"/>
                </a:solidFill>
              </a:rPr>
              <a:t>Chidiac</a:t>
            </a:r>
            <a:r>
              <a:rPr lang="fr-FR" sz="1000" dirty="0">
                <a:solidFill>
                  <a:prstClr val="black"/>
                </a:solidFill>
              </a:rPr>
              <a:t> C</a:t>
            </a:r>
            <a:r>
              <a:rPr lang="es-ES" sz="1000" dirty="0">
                <a:solidFill>
                  <a:prstClr val="black"/>
                </a:solidFill>
              </a:rPr>
              <a:t>, </a:t>
            </a:r>
            <a:r>
              <a:rPr lang="en-US" sz="1000" dirty="0">
                <a:solidFill>
                  <a:prstClr val="black"/>
                </a:solidFill>
              </a:rPr>
              <a:t>et al. On demand post exposure prophylaxis with doxycycline for MSM enrolled in a PrEP trial. Program and abstracts from the 24</a:t>
            </a:r>
            <a:r>
              <a:rPr lang="en-US" sz="1000" baseline="30000" dirty="0">
                <a:solidFill>
                  <a:prstClr val="black"/>
                </a:solidFill>
              </a:rPr>
              <a:t>th</a:t>
            </a:r>
            <a:r>
              <a:rPr lang="en-US" sz="1000" dirty="0">
                <a:solidFill>
                  <a:prstClr val="black"/>
                </a:solidFill>
              </a:rPr>
              <a:t> Conference on Retroviruses and Opportunistic Infection; February 13-16, 2017; Seattle, WA. Abstract </a:t>
            </a:r>
            <a:r>
              <a:rPr lang="en-US" sz="1000" dirty="0" err="1">
                <a:solidFill>
                  <a:prstClr val="black"/>
                </a:solidFill>
              </a:rPr>
              <a:t>91LB</a:t>
            </a:r>
            <a:r>
              <a:rPr lang="en-US" sz="1000" dirty="0">
                <a:solidFill>
                  <a:prstClr val="black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26C07F-197D-4C71-9C57-5BCA7895808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38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C582C-83EA-5244-8B4D-0D701939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8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D8B69-EFAB-B14A-918F-8BA575B58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6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0DD9A-D8ED-0241-94D5-0A4B2102B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7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BF127-409C-9B40-AD33-209D7F63E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3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762000" y="1600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0" charset="0"/>
              <a:ea typeface="ヒラギノ角ゴ Pro W3" pitchFamily="-110" charset="-128"/>
            </a:endParaRPr>
          </a:p>
        </p:txBody>
      </p:sp>
      <p:pic>
        <p:nvPicPr>
          <p:cNvPr id="5" name="Picture 2" descr="Kirby_Footer_PowerPoin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696200" cy="609600"/>
          </a:xfrm>
          <a:prstGeom prst="rect">
            <a:avLst/>
          </a:prstGeom>
        </p:spPr>
        <p:txBody>
          <a:bodyPr/>
          <a:lstStyle>
            <a:lvl1pPr algn="l">
              <a:defRPr sz="2500" b="0" i="0"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1752600"/>
            <a:ext cx="76962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6985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4571" y="955524"/>
            <a:ext cx="7467810" cy="5778166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or visuals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avyHPTNPPT headere_purple onl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1043869"/>
          </a:xfrm>
          <a:prstGeom prst="rect">
            <a:avLst/>
          </a:prstGeom>
        </p:spPr>
      </p:pic>
      <p:pic>
        <p:nvPicPr>
          <p:cNvPr id="8" name="Picture 7" descr="navy-backgroun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7" y="-1"/>
            <a:ext cx="1968012" cy="10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8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477936"/>
            <a:ext cx="7886700" cy="46990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0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w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133600"/>
            <a:ext cx="73914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1371600" indent="0"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and use Arial font</a:t>
            </a:r>
          </a:p>
          <a:p>
            <a:pPr lvl="1"/>
            <a:r>
              <a:rPr lang="en-US" dirty="0"/>
              <a:t>Tips</a:t>
            </a:r>
          </a:p>
          <a:p>
            <a:pPr lvl="2"/>
            <a:r>
              <a:rPr lang="en-US" dirty="0"/>
              <a:t>Proofread for spelling and grammar</a:t>
            </a:r>
          </a:p>
          <a:p>
            <a:pPr lvl="2"/>
            <a:r>
              <a:rPr lang="en-US" dirty="0"/>
              <a:t>Keep it simple</a:t>
            </a:r>
          </a:p>
          <a:p>
            <a:pPr lvl="2"/>
            <a:r>
              <a:rPr lang="en-US" dirty="0"/>
              <a:t>Avoid reading from your slides</a:t>
            </a:r>
          </a:p>
          <a:p>
            <a:pPr lvl="2"/>
            <a:r>
              <a:rPr lang="en-US" dirty="0"/>
              <a:t>Use visuals. Don’t just tell them. Show them too.</a:t>
            </a:r>
          </a:p>
          <a:p>
            <a:pPr lvl="2"/>
            <a:r>
              <a:rPr lang="en-US" dirty="0"/>
              <a:t>Please do not cover up the top blue banner with the HPTN logo</a:t>
            </a:r>
          </a:p>
          <a:p>
            <a:pPr lvl="2"/>
            <a:r>
              <a:rPr lang="en-US" dirty="0"/>
              <a:t>Remember: LESS IS ALWAYS MORE</a:t>
            </a:r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38200" y="960438"/>
            <a:ext cx="7467600" cy="944562"/>
          </a:xfrm>
        </p:spPr>
        <p:txBody>
          <a:bodyPr/>
          <a:lstStyle>
            <a:lvl1pPr>
              <a:defRPr>
                <a:solidFill>
                  <a:srgbClr val="0E99C0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60189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Body Level One…"/>
          <p:cNvSpPr txBox="1">
            <a:spLocks noGrp="1"/>
          </p:cNvSpPr>
          <p:nvPr>
            <p:ph type="body" idx="1"/>
          </p:nvPr>
        </p:nvSpPr>
        <p:spPr>
          <a:xfrm>
            <a:off x="360000" y="2207252"/>
            <a:ext cx="8424002" cy="317790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685743">
              <a:lnSpc>
                <a:spcPct val="110000"/>
              </a:lnSpc>
              <a:spcBef>
                <a:spcPts val="738"/>
              </a:spcBef>
              <a:buClrTx/>
              <a:buSzTx/>
              <a:buNone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17045" indent="-121617" defTabSz="685743">
              <a:lnSpc>
                <a:spcPct val="110000"/>
              </a:lnSpc>
              <a:spcBef>
                <a:spcPts val="738"/>
              </a:spcBef>
              <a:buClrTx/>
              <a:buSzPct val="100000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79173" indent="-193726" defTabSz="685743">
              <a:lnSpc>
                <a:spcPct val="110000"/>
              </a:lnSpc>
              <a:spcBef>
                <a:spcPts val="738"/>
              </a:spcBef>
              <a:buClrTx/>
              <a:buSzPct val="100000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65007" indent="-193726" defTabSz="685743">
              <a:lnSpc>
                <a:spcPct val="110000"/>
              </a:lnSpc>
              <a:spcBef>
                <a:spcPts val="738"/>
              </a:spcBef>
              <a:buClrTx/>
              <a:buSzPct val="100000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06208" indent="-243234" defTabSz="685743">
              <a:lnSpc>
                <a:spcPct val="110000"/>
              </a:lnSpc>
              <a:spcBef>
                <a:spcPts val="738"/>
              </a:spcBef>
              <a:buClrTx/>
              <a:buSzPct val="100000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1748255"/>
            <a:ext cx="6120002" cy="216694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743">
              <a:lnSpc>
                <a:spcPct val="110000"/>
              </a:lnSpc>
              <a:spcBef>
                <a:spcPts val="738"/>
              </a:spcBef>
              <a:buClrTx/>
              <a:buSzTx/>
              <a:buNone/>
              <a:defRPr sz="2200">
                <a:solidFill>
                  <a:srgbClr val="000000"/>
                </a:solidFill>
                <a:latin typeface="Ebrima"/>
                <a:ea typeface="Ebrima"/>
                <a:cs typeface="Ebrima"/>
                <a:sym typeface="Ebrima"/>
              </a:defRPr>
            </a:lvl1pPr>
          </a:lstStyle>
          <a:p>
            <a:pPr marL="0" indent="0" defTabSz="1300480">
              <a:lnSpc>
                <a:spcPct val="110000"/>
              </a:lnSpc>
              <a:spcBef>
                <a:spcPts val="1400"/>
              </a:spcBef>
              <a:buClrTx/>
              <a:buSzTx/>
              <a:buNone/>
              <a:defRPr sz="2200">
                <a:solidFill>
                  <a:srgbClr val="000000"/>
                </a:solidFill>
                <a:latin typeface="Ebrima"/>
                <a:ea typeface="Ebrima"/>
                <a:cs typeface="Ebrima"/>
                <a:sym typeface="Ebrima"/>
              </a:defRPr>
            </a:pPr>
            <a:endParaRPr/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9327" y="5798408"/>
            <a:ext cx="90448" cy="119023"/>
          </a:xfrm>
          <a:prstGeom prst="rect">
            <a:avLst/>
          </a:prstGeom>
        </p:spPr>
        <p:txBody>
          <a:bodyPr lIns="0" tIns="0" rIns="0" bIns="0" anchor="t"/>
          <a:lstStyle>
            <a:lvl1pPr algn="r" defTabSz="685743">
              <a:defRPr sz="5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60000" y="5577491"/>
            <a:ext cx="8419775" cy="1564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685743">
              <a:lnSpc>
                <a:spcPct val="110000"/>
              </a:lnSpc>
              <a:spcBef>
                <a:spcPts val="738"/>
              </a:spcBef>
              <a:buClrTx/>
              <a:buSzTx/>
              <a:buNone/>
              <a:defRPr sz="1100">
                <a:solidFill>
                  <a:srgbClr val="000000"/>
                </a:solidFill>
                <a:latin typeface="Arial"/>
                <a:cs typeface="Arial"/>
                <a:sym typeface="Arial"/>
              </a:defRPr>
            </a:lvl1pPr>
          </a:lstStyle>
          <a:p>
            <a:pPr marL="0" indent="0" defTabSz="1300480">
              <a:lnSpc>
                <a:spcPct val="110000"/>
              </a:lnSpc>
              <a:spcBef>
                <a:spcPts val="1400"/>
              </a:spcBef>
              <a:buClrTx/>
              <a:buSzTx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359999" y="1132966"/>
            <a:ext cx="6120002" cy="540001"/>
          </a:xfrm>
          <a:prstGeom prst="rect">
            <a:avLst/>
          </a:prstGeom>
        </p:spPr>
        <p:txBody>
          <a:bodyPr lIns="0" tIns="0" rIns="0" bIns="0" anchor="b"/>
          <a:lstStyle>
            <a:lvl1pPr defTabSz="685743">
              <a:lnSpc>
                <a:spcPct val="90000"/>
              </a:lnSpc>
              <a:defRPr sz="2004" b="1" cap="none" spc="0">
                <a:solidFill>
                  <a:srgbClr val="0092CC"/>
                </a:solidFill>
                <a:latin typeface="Ebrima"/>
                <a:ea typeface="Ebrima"/>
                <a:cs typeface="Ebrima"/>
                <a:sym typeface="Ebrima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95360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2"/>
            <a:ext cx="247200" cy="7075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84567"/>
            <a:ext cx="9144000" cy="14115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1596165"/>
            <a:ext cx="247200" cy="2518643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4114800"/>
            <a:ext cx="247200" cy="807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4922002"/>
            <a:ext cx="247200" cy="1935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7" y="203139"/>
            <a:ext cx="8454451" cy="1371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36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47200" y="6488670"/>
            <a:ext cx="12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1"/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Helvetica" charset="0"/>
              </a:rPr>
              <a:t>Slide </a:t>
            </a:r>
            <a:fld id="{855F7D49-8920-4811-BC76-0E9BF1D8C467}" type="slidenum">
              <a:rPr lang="en-US" sz="120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Helvetica" charset="0"/>
              </a:rPr>
              <a:pPr defTabSz="914381"/>
              <a:t>‹#›</a:t>
            </a:fld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Helvetica" charset="0"/>
              </a:rPr>
              <a:t> of 66</a:t>
            </a:r>
          </a:p>
        </p:txBody>
      </p:sp>
      <p:sp>
        <p:nvSpPr>
          <p:cNvPr id="11" name="Shape 39"/>
          <p:cNvSpPr txBox="1">
            <a:spLocks noGrp="1"/>
          </p:cNvSpPr>
          <p:nvPr>
            <p:ph type="body" idx="1"/>
          </p:nvPr>
        </p:nvSpPr>
        <p:spPr>
          <a:xfrm>
            <a:off x="464698" y="1614738"/>
            <a:ext cx="8454452" cy="484330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892" lvl="0" indent="-34289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100">
                <a:latin typeface="+mn-lt"/>
              </a:defRPr>
            </a:lvl1pPr>
            <a:lvl2pPr marL="685783" lvl="1" indent="-253598">
              <a:spcBef>
                <a:spcPts val="0"/>
              </a:spcBef>
              <a:buSzPct val="100000"/>
              <a:defRPr sz="2100">
                <a:latin typeface="+mn-lt"/>
              </a:defRPr>
            </a:lvl2pPr>
            <a:lvl3pPr lvl="2">
              <a:spcBef>
                <a:spcPts val="0"/>
              </a:spcBef>
              <a:buSzPct val="100000"/>
              <a:defRPr sz="2100"/>
            </a:lvl3pPr>
            <a:lvl4pPr lvl="3">
              <a:spcBef>
                <a:spcPts val="0"/>
              </a:spcBef>
              <a:buSzPct val="100000"/>
              <a:defRPr sz="2100"/>
            </a:lvl4pPr>
            <a:lvl5pPr lvl="4">
              <a:spcBef>
                <a:spcPts val="0"/>
              </a:spcBef>
              <a:buSzPct val="100000"/>
              <a:defRPr sz="2100"/>
            </a:lvl5pPr>
            <a:lvl6pPr lvl="5">
              <a:spcBef>
                <a:spcPts val="0"/>
              </a:spcBef>
              <a:buSzPct val="100000"/>
              <a:defRPr sz="2100"/>
            </a:lvl6pPr>
            <a:lvl7pPr lvl="6">
              <a:spcBef>
                <a:spcPts val="0"/>
              </a:spcBef>
              <a:buSzPct val="100000"/>
              <a:defRPr sz="2100"/>
            </a:lvl7pPr>
            <a:lvl8pPr lvl="7">
              <a:spcBef>
                <a:spcPts val="0"/>
              </a:spcBef>
              <a:buSzPct val="100000"/>
              <a:defRPr sz="2100"/>
            </a:lvl8pPr>
            <a:lvl9pPr lvl="8">
              <a:spcBef>
                <a:spcPts val="0"/>
              </a:spcBef>
              <a:buSzPct val="100000"/>
              <a:defRPr sz="2100"/>
            </a:lvl9pPr>
          </a:lstStyle>
          <a:p>
            <a:endParaRPr lang="en-US" dirty="0"/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2482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81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9111-30BD-6B4C-AAC3-8FAAF209D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1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91E4E34B-5EBE-3145-B277-8DFBE211C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37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2225"/>
            <a:ext cx="8229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endParaRPr lang="en-US" sz="4400">
              <a:solidFill>
                <a:srgbClr val="C0504D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 eaLnBrk="0" hangingPunct="0">
              <a:spcBef>
                <a:spcPct val="20000"/>
              </a:spcBef>
              <a:buFontTx/>
              <a:buChar char="•"/>
            </a:pPr>
            <a:endParaRPr lang="en-US" sz="300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1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65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02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314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73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524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580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463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8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BE84-68E8-1249-A1DB-747FD3D42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88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354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6644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D59626A1-F959-494B-A15C-D3561F7C0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6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5800" y="1425388"/>
            <a:ext cx="7772400" cy="467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66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2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67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5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EAFD5-8934-CF4E-99B8-9DB5D588B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5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1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17597" y="228176"/>
            <a:ext cx="7509934" cy="48261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543675"/>
            <a:ext cx="8636000" cy="185738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9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6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17597" y="228176"/>
            <a:ext cx="7509934" cy="48261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543675"/>
            <a:ext cx="8636000" cy="185738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394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7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25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50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5575"/>
            <a:ext cx="3810000" cy="467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5575"/>
            <a:ext cx="3810000" cy="467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9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4D6FD-D16B-F345-B3F2-E8A61FAD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70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77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54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132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40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38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22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653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95DC9227-E01E-4440-8F69-985A8A2C0A02}" type="datetimeFigureOut">
              <a:rPr lang="en-US"/>
              <a:pPr>
                <a:defRPr/>
              </a:pPr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0A84C576-ECF2-7045-918C-981D46F51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18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581029C8-8D92-F843-9717-0B9C0F665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87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2225"/>
            <a:ext cx="8229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endParaRPr lang="en-US" sz="4400">
              <a:solidFill>
                <a:srgbClr val="C0504D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 eaLnBrk="0" hangingPunct="0">
              <a:spcBef>
                <a:spcPct val="20000"/>
              </a:spcBef>
              <a:buFontTx/>
              <a:buChar char="•"/>
            </a:pPr>
            <a:endParaRPr lang="en-US" sz="300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6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F8E68-5962-894C-A62C-DCD4624B1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1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641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05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5800" y="1425388"/>
            <a:ext cx="7772400" cy="467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1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2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5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19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18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28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07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8E8CF-AE51-704E-94FE-68C650BF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0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17597" y="228176"/>
            <a:ext cx="7509934" cy="48261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543675"/>
            <a:ext cx="8636000" cy="185738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189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06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17597" y="228176"/>
            <a:ext cx="7509934" cy="48261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4000" y="6543675"/>
            <a:ext cx="8636000" cy="185738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332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33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955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73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29166765-C15A-C74A-87AD-690C84B276D0}" type="datetimeFigureOut">
              <a:rPr lang="en-US"/>
              <a:pPr>
                <a:defRPr/>
              </a:pPr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184B8347-2102-7849-A7BF-633DD7C5F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39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80A9580C-E7CE-FD4E-ABB0-306E625B2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5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2225"/>
            <a:ext cx="8229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endParaRPr lang="en-US" sz="4400">
              <a:solidFill>
                <a:srgbClr val="C0504D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57200" eaLnBrk="0" hangingPunct="0">
              <a:spcBef>
                <a:spcPct val="20000"/>
              </a:spcBef>
              <a:buFontTx/>
              <a:buChar char="•"/>
            </a:pPr>
            <a:endParaRPr lang="en-US" sz="300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86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81EB2-71AB-3048-880C-82F6699D6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349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18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052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7341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3337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177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50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788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312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05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EBCAF-32BE-EF44-96CC-6EA08897B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243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0913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50908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37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77CE769-1215-F844-95C9-1CA5D372E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532" r:id="rId1"/>
    <p:sldLayoutId id="2147494533" r:id="rId2"/>
    <p:sldLayoutId id="2147494534" r:id="rId3"/>
    <p:sldLayoutId id="2147494535" r:id="rId4"/>
    <p:sldLayoutId id="2147494536" r:id="rId5"/>
    <p:sldLayoutId id="2147494537" r:id="rId6"/>
    <p:sldLayoutId id="2147494538" r:id="rId7"/>
    <p:sldLayoutId id="2147494539" r:id="rId8"/>
    <p:sldLayoutId id="2147494540" r:id="rId9"/>
    <p:sldLayoutId id="2147494541" r:id="rId10"/>
    <p:sldLayoutId id="2147494542" r:id="rId11"/>
    <p:sldLayoutId id="2147494543" r:id="rId12"/>
    <p:sldLayoutId id="2147494675" r:id="rId13"/>
    <p:sldLayoutId id="2147494680" r:id="rId14"/>
    <p:sldLayoutId id="2147494681" r:id="rId15"/>
    <p:sldLayoutId id="2147494682" r:id="rId16"/>
    <p:sldLayoutId id="2147494683" r:id="rId17"/>
    <p:sldLayoutId id="2147494684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4583" r:id="rId1"/>
    <p:sldLayoutId id="2147494643" r:id="rId2"/>
    <p:sldLayoutId id="2147494644" r:id="rId3"/>
    <p:sldLayoutId id="2147494645" r:id="rId4"/>
    <p:sldLayoutId id="2147494584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585" r:id="rId1"/>
    <p:sldLayoutId id="2147494586" r:id="rId2"/>
    <p:sldLayoutId id="2147494587" r:id="rId3"/>
    <p:sldLayoutId id="2147494588" r:id="rId4"/>
    <p:sldLayoutId id="2147494589" r:id="rId5"/>
    <p:sldLayoutId id="2147494590" r:id="rId6"/>
    <p:sldLayoutId id="2147494591" r:id="rId7"/>
    <p:sldLayoutId id="2147494592" r:id="rId8"/>
    <p:sldLayoutId id="2147494593" r:id="rId9"/>
    <p:sldLayoutId id="2147494594" r:id="rId10"/>
    <p:sldLayoutId id="2147494595" r:id="rId11"/>
    <p:sldLayoutId id="2147494596" r:id="rId12"/>
    <p:sldLayoutId id="214749459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har char="•"/>
        <a:defRPr sz="2800" b="1">
          <a:solidFill>
            <a:schemeClr val="bg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15000"/>
        </a:spcAft>
        <a:buChar char="–"/>
        <a:defRPr sz="2400" b="1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15000"/>
        </a:spcAft>
        <a:buChar char="•"/>
        <a:defRPr sz="2000" b="1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15000"/>
        </a:spcAft>
        <a:buChar char="–"/>
        <a:defRPr sz="2000" b="1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15000"/>
        </a:spcAft>
        <a:buChar char="»"/>
        <a:defRPr sz="2000" b="1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1500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1500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1500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1500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4544" r:id="rId1"/>
    <p:sldLayoutId id="2147494601" r:id="rId2"/>
    <p:sldLayoutId id="2147494602" r:id="rId3"/>
    <p:sldLayoutId id="2147494545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4546" r:id="rId1"/>
    <p:sldLayoutId id="2147494547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508" name="Picture 6" descr="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5776913"/>
            <a:ext cx="17494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548" r:id="rId1"/>
    <p:sldLayoutId id="2147494549" r:id="rId2"/>
    <p:sldLayoutId id="2147494550" r:id="rId3"/>
    <p:sldLayoutId id="2147494551" r:id="rId4"/>
    <p:sldLayoutId id="2147494552" r:id="rId5"/>
    <p:sldLayoutId id="2147494553" r:id="rId6"/>
    <p:sldLayoutId id="2147494554" r:id="rId7"/>
    <p:sldLayoutId id="2147494603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  <a:cs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  <a:cs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  <a:cs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  <a:cs typeface="Garamond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25575"/>
            <a:ext cx="7772400" cy="467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7162800" y="6411913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98617AB-0953-4049-84C9-2BCFAFD20EF6}" type="slidenum">
              <a:rPr 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605" r:id="rId1"/>
    <p:sldLayoutId id="2147494606" r:id="rId2"/>
    <p:sldLayoutId id="2147494607" r:id="rId3"/>
    <p:sldLayoutId id="2147494608" r:id="rId4"/>
    <p:sldLayoutId id="2147494609" r:id="rId5"/>
    <p:sldLayoutId id="2147494610" r:id="rId6"/>
    <p:sldLayoutId id="2147494611" r:id="rId7"/>
    <p:sldLayoutId id="2147494612" r:id="rId8"/>
    <p:sldLayoutId id="2147494613" r:id="rId9"/>
    <p:sldLayoutId id="2147494614" r:id="rId10"/>
    <p:sldLayoutId id="2147494615" r:id="rId11"/>
    <p:sldLayoutId id="21474946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25575"/>
            <a:ext cx="7772400" cy="467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7162800" y="6411913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F38DC06-6876-4240-9534-3472C20F7501}" type="slidenum">
              <a:rPr 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617" r:id="rId1"/>
    <p:sldLayoutId id="2147494618" r:id="rId2"/>
    <p:sldLayoutId id="2147494619" r:id="rId3"/>
    <p:sldLayoutId id="2147494620" r:id="rId4"/>
    <p:sldLayoutId id="2147494621" r:id="rId5"/>
    <p:sldLayoutId id="2147494622" r:id="rId6"/>
    <p:sldLayoutId id="2147494623" r:id="rId7"/>
    <p:sldLayoutId id="2147494624" r:id="rId8"/>
    <p:sldLayoutId id="2147494625" r:id="rId9"/>
    <p:sldLayoutId id="2147494626" r:id="rId10"/>
    <p:sldLayoutId id="214749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4579" r:id="rId1"/>
    <p:sldLayoutId id="2147494628" r:id="rId2"/>
    <p:sldLayoutId id="2147494629" r:id="rId3"/>
    <p:sldLayoutId id="2147494630" r:id="rId4"/>
    <p:sldLayoutId id="2147494580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25575"/>
            <a:ext cx="7772400" cy="467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7162800" y="6411913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B79FC722-3669-0B43-A8AF-9D60561A5317}" type="slidenum">
              <a:rPr 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631" r:id="rId1"/>
    <p:sldLayoutId id="2147494632" r:id="rId2"/>
    <p:sldLayoutId id="2147494633" r:id="rId3"/>
    <p:sldLayoutId id="2147494634" r:id="rId4"/>
    <p:sldLayoutId id="2147494635" r:id="rId5"/>
    <p:sldLayoutId id="2147494636" r:id="rId6"/>
    <p:sldLayoutId id="2147494637" r:id="rId7"/>
    <p:sldLayoutId id="2147494638" r:id="rId8"/>
    <p:sldLayoutId id="2147494639" r:id="rId9"/>
    <p:sldLayoutId id="2147494640" r:id="rId10"/>
    <p:sldLayoutId id="2147494641" r:id="rId11"/>
    <p:sldLayoutId id="21474946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4581" r:id="rId1"/>
    <p:sldLayoutId id="214749458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3.tiff"/><Relationship Id="rId7" Type="http://schemas.openxmlformats.org/officeDocument/2006/relationships/image" Target="../media/image300.png"/><Relationship Id="rId12" Type="http://schemas.openxmlformats.org/officeDocument/2006/relationships/comments" Target="../comments/comment4.xm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2.png"/><Relationship Id="rId5" Type="http://schemas.openxmlformats.org/officeDocument/2006/relationships/image" Target="../media/image29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4975"/>
            <a:ext cx="9144000" cy="1470025"/>
          </a:xfrm>
        </p:spPr>
        <p:txBody>
          <a:bodyPr/>
          <a:lstStyle/>
          <a:p>
            <a:r>
              <a:rPr lang="en-US" sz="3600" dirty="0" err="1">
                <a:solidFill>
                  <a:schemeClr val="accent2"/>
                </a:solidFill>
              </a:rPr>
              <a:t>PrEP</a:t>
            </a:r>
            <a:r>
              <a:rPr lang="en-US" sz="3600" dirty="0">
                <a:solidFill>
                  <a:schemeClr val="accent2"/>
                </a:solidFill>
              </a:rPr>
              <a:t> and STIs:  the imperative to act now</a:t>
            </a:r>
            <a:endParaRPr lang="en-US" sz="3200" i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" y="2209800"/>
            <a:ext cx="8763000" cy="160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Connie Celum MD MPH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Departments of Global Health and Medicine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University of Washington</a:t>
            </a:r>
          </a:p>
          <a:p>
            <a:pPr eaLnBrk="1" hangingPunct="1">
              <a:lnSpc>
                <a:spcPct val="80000"/>
              </a:lnSpc>
            </a:pPr>
            <a:endParaRPr lang="en-US" sz="3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200" dirty="0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29308" y="1799492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B43D1"/>
            </a:solidFill>
            <a:miter lim="800000"/>
            <a:headEnd/>
            <a:tailEnd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/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341EBBD-6B7E-3943-A6B9-A1DC8E49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3045" t="847" r="2954" b="-46914"/>
          <a:stretch/>
        </p:blipFill>
        <p:spPr bwMode="auto">
          <a:xfrm>
            <a:off x="533400" y="3576230"/>
            <a:ext cx="4876800" cy="47665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6C7C-91EF-4E4E-8ABE-181279F5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STIs in MSM in Australian </a:t>
            </a:r>
            <a:r>
              <a:rPr lang="en-US" sz="3600" dirty="0" err="1">
                <a:solidFill>
                  <a:schemeClr val="accent2"/>
                </a:solidFill>
              </a:rPr>
              <a:t>PrEPX</a:t>
            </a:r>
            <a:r>
              <a:rPr lang="en-US" sz="3600" dirty="0">
                <a:solidFill>
                  <a:schemeClr val="accent2"/>
                </a:solidFill>
              </a:rPr>
              <a:t> study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3F624B-5DD3-3A41-9BAF-123A1246A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0792" y="2063261"/>
            <a:ext cx="4267200" cy="3350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9B57F3-FD4C-4540-B763-0C9B38F6C0AA}"/>
              </a:ext>
            </a:extLst>
          </p:cNvPr>
          <p:cNvSpPr txBox="1"/>
          <p:nvPr/>
        </p:nvSpPr>
        <p:spPr>
          <a:xfrm>
            <a:off x="6043246" y="6453499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Traeger JAMA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ACD21-F9C2-0F48-9248-29B69AA376A0}"/>
              </a:ext>
            </a:extLst>
          </p:cNvPr>
          <p:cNvSpPr txBox="1"/>
          <p:nvPr/>
        </p:nvSpPr>
        <p:spPr>
          <a:xfrm>
            <a:off x="152400" y="1590629"/>
            <a:ext cx="41910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48% of 2981 MSM diagnosed with STIs over 1 year of follow-up 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25% accounted for 76% of all STIs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Younger age, more partners, &amp; group sex associated with STIs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40% increase in STIs after starting </a:t>
            </a:r>
            <a:r>
              <a:rPr lang="en-US" sz="2400" dirty="0" err="1"/>
              <a:t>PrEP</a:t>
            </a:r>
            <a:r>
              <a:rPr lang="en-US" sz="2400" dirty="0"/>
              <a:t>; 12% increase after adjusting for testing frequency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B84F6-892C-7344-B4C1-16AF84A8AB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2192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0DA16DF-81B0-6044-A559-4517FFBE915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0600" y="1344655"/>
          <a:ext cx="6934200" cy="49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39745127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92215338"/>
                    </a:ext>
                  </a:extLst>
                </a:gridCol>
              </a:tblGrid>
              <a:tr h="5654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CT prevalence 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450853"/>
                  </a:ext>
                </a:extLst>
              </a:tr>
              <a:tr h="6460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VOICE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Africa, Uganda, Zimbabwe) N=5029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75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MTN-020/ASPIRE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(Malawi, So Africa, Uganda, Zimbabwe) N=2629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12%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72914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Plus Pills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N=150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69592"/>
                  </a:ext>
                </a:extLst>
              </a:tr>
              <a:tr h="672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HPTN 082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Harare) N=427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29%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4485492"/>
                  </a:ext>
                </a:extLst>
              </a:tr>
              <a:tr h="546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POWER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Kisumu) N=1504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26%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4665289"/>
                  </a:ext>
                </a:extLst>
              </a:tr>
              <a:tr h="5854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3P project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25%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2119487"/>
                  </a:ext>
                </a:extLst>
              </a:tr>
              <a:tr h="6875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ECHO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eSwatini,Kenya</a:t>
                      </a: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South Africa, &amp; Zambia) N=7829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6216910"/>
                  </a:ext>
                </a:extLst>
              </a:tr>
            </a:tbl>
          </a:graphicData>
        </a:graphic>
      </p:graphicFrame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32F413DE-9CDF-3649-A37B-184746EB940B}"/>
              </a:ext>
            </a:extLst>
          </p:cNvPr>
          <p:cNvSpPr txBox="1">
            <a:spLocks/>
          </p:cNvSpPr>
          <p:nvPr/>
        </p:nvSpPr>
        <p:spPr>
          <a:xfrm>
            <a:off x="0" y="-586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chemeClr val="accent2"/>
                </a:solidFill>
              </a:rPr>
              <a:t>STIs in young African women in HIV prevention studies: Chlamydia prevalence</a:t>
            </a:r>
            <a:endParaRPr lang="en-US" sz="3200" kern="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FFADE-D2B3-164B-84A4-4AC863C8344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1430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4719E-3B66-F64D-B866-0E3E5CCE17A2}"/>
              </a:ext>
            </a:extLst>
          </p:cNvPr>
          <p:cNvSpPr txBox="1"/>
          <p:nvPr/>
        </p:nvSpPr>
        <p:spPr>
          <a:xfrm>
            <a:off x="685800" y="6398986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90-98% of women were asymptomatic in studies that assessed symptoms</a:t>
            </a:r>
          </a:p>
        </p:txBody>
      </p:sp>
    </p:spTree>
    <p:extLst>
      <p:ext uri="{BB962C8B-B14F-4D97-AF65-F5344CB8AC3E}">
        <p14:creationId xmlns:p14="http://schemas.microsoft.com/office/powerpoint/2010/main" val="207262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0DA16DF-81B0-6044-A559-4517FFBE915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4800" y="1299814"/>
          <a:ext cx="8534400" cy="482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39745127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9221533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085844744"/>
                    </a:ext>
                  </a:extLst>
                </a:gridCol>
              </a:tblGrid>
              <a:tr h="4527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i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CT prevalence </a:t>
                      </a:r>
                      <a:endParaRPr lang="en-US" sz="3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CT incidence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450853"/>
                  </a:ext>
                </a:extLst>
              </a:tr>
              <a:tr h="6460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VOICE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Africa, Uganda, Zimbabwe) N=5029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27%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75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MTN-020/ASPIRE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(Malawi, So Africa, Uganda, Zimbabwe) N=2629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12%</a:t>
                      </a:r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27%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72914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Plus Pills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N=150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69592"/>
                  </a:ext>
                </a:extLst>
              </a:tr>
              <a:tr h="672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HPTN 082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Harare) N=427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29%</a:t>
                      </a:r>
                      <a:endParaRPr lang="en-US" sz="3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33%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4485492"/>
                  </a:ext>
                </a:extLst>
              </a:tr>
              <a:tr h="546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POWER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Kisumu) N=1504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26%</a:t>
                      </a:r>
                      <a:endParaRPr lang="en-US" sz="3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53%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4665289"/>
                  </a:ext>
                </a:extLst>
              </a:tr>
              <a:tr h="5854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3P project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25%</a:t>
                      </a:r>
                      <a:endParaRPr lang="en-US" sz="36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42%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2119487"/>
                  </a:ext>
                </a:extLst>
              </a:tr>
              <a:tr h="6875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ECHO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eSwatini,Kenya</a:t>
                      </a: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South Africa, &amp; Zambia) N=7829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6216910"/>
                  </a:ext>
                </a:extLst>
              </a:tr>
            </a:tbl>
          </a:graphicData>
        </a:graphic>
      </p:graphicFrame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32F413DE-9CDF-3649-A37B-184746EB940B}"/>
              </a:ext>
            </a:extLst>
          </p:cNvPr>
          <p:cNvSpPr txBox="1">
            <a:spLocks/>
          </p:cNvSpPr>
          <p:nvPr/>
        </p:nvSpPr>
        <p:spPr>
          <a:xfrm>
            <a:off x="0" y="-586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accent2"/>
                </a:solidFill>
              </a:rPr>
              <a:t>STIs in young African women in HIV prevention studies: Chlamydia incidence</a:t>
            </a:r>
            <a:endParaRPr lang="en-US" sz="2800" kern="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FFADE-D2B3-164B-84A4-4AC863C8344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15062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4719E-3B66-F64D-B866-0E3E5CCE17A2}"/>
              </a:ext>
            </a:extLst>
          </p:cNvPr>
          <p:cNvSpPr txBox="1"/>
          <p:nvPr/>
        </p:nvSpPr>
        <p:spPr>
          <a:xfrm>
            <a:off x="228600" y="5986030"/>
            <a:ext cx="922020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Most incident CT infections were in different women than prevalent 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High incidence not treatment failure; indicates high CT prevalence in male SP</a:t>
            </a:r>
          </a:p>
        </p:txBody>
      </p:sp>
    </p:spTree>
    <p:extLst>
      <p:ext uri="{BB962C8B-B14F-4D97-AF65-F5344CB8AC3E}">
        <p14:creationId xmlns:p14="http://schemas.microsoft.com/office/powerpoint/2010/main" val="16448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0DA16DF-81B0-6044-A559-4517FFBE915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4500" y="1454754"/>
          <a:ext cx="8254999" cy="5043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747">
                  <a:extLst>
                    <a:ext uri="{9D8B030D-6E8A-4147-A177-3AD203B41FA5}">
                      <a16:colId xmlns:a16="http://schemas.microsoft.com/office/drawing/2014/main" val="3397451274"/>
                    </a:ext>
                  </a:extLst>
                </a:gridCol>
                <a:gridCol w="2194367">
                  <a:extLst>
                    <a:ext uri="{9D8B030D-6E8A-4147-A177-3AD203B41FA5}">
                      <a16:colId xmlns:a16="http://schemas.microsoft.com/office/drawing/2014/main" val="697640448"/>
                    </a:ext>
                  </a:extLst>
                </a:gridCol>
                <a:gridCol w="1880885">
                  <a:extLst>
                    <a:ext uri="{9D8B030D-6E8A-4147-A177-3AD203B41FA5}">
                      <a16:colId xmlns:a16="http://schemas.microsoft.com/office/drawing/2014/main" val="2600309501"/>
                    </a:ext>
                  </a:extLst>
                </a:gridCol>
              </a:tblGrid>
              <a:tr h="5605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0" algn="ctr"/>
                          <a:tab pos="5486400" algn="r"/>
                        </a:tabLst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GC prevalence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0" algn="ctr"/>
                          <a:tab pos="5486400" algn="r"/>
                        </a:tabLst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GC incidence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450853"/>
                  </a:ext>
                </a:extLst>
              </a:tr>
              <a:tr h="727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VOICE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Africa, Uganda, Zimbabwe) N=5029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75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MTN-020/ASPIRE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(Malawi, So Africa, Uganda, Zimbabwe) N=2629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729146"/>
                  </a:ext>
                </a:extLst>
              </a:tr>
              <a:tr h="5185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Plus Pills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N=150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69592"/>
                  </a:ext>
                </a:extLst>
              </a:tr>
              <a:tr h="700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HPTN 082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Harare) N=427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4485492"/>
                  </a:ext>
                </a:extLst>
              </a:tr>
              <a:tr h="681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POWER </a:t>
                      </a:r>
                      <a:endParaRPr lang="en-US" sz="36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Town, Johannesburg, Kisumu) N=1504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4665289"/>
                  </a:ext>
                </a:extLst>
              </a:tr>
              <a:tr h="461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3P project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(Cape Town) N=200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2119487"/>
                  </a:ext>
                </a:extLst>
              </a:tr>
              <a:tr h="6815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ECHO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eSwatini,Kenya</a:t>
                      </a:r>
                      <a:r>
                        <a:rPr lang="en-US" sz="14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South Africa, &amp; Zambia) N=7829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8226650"/>
                  </a:ext>
                </a:extLst>
              </a:tr>
            </a:tbl>
          </a:graphicData>
        </a:graphic>
      </p:graphicFrame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32F413DE-9CDF-3649-A37B-184746EB940B}"/>
              </a:ext>
            </a:extLst>
          </p:cNvPr>
          <p:cNvSpPr txBox="1">
            <a:spLocks/>
          </p:cNvSpPr>
          <p:nvPr/>
        </p:nvSpPr>
        <p:spPr>
          <a:xfrm>
            <a:off x="0" y="-586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chemeClr val="accent2"/>
                </a:solidFill>
              </a:rPr>
              <a:t>GC prevalence and incidence in young African women in HIV prevention studies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FFADE-D2B3-164B-84A4-4AC863C8344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25400" y="12394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4719E-3B66-F64D-B866-0E3E5CCE17A2}"/>
              </a:ext>
            </a:extLst>
          </p:cNvPr>
          <p:cNvSpPr txBox="1"/>
          <p:nvPr/>
        </p:nvSpPr>
        <p:spPr>
          <a:xfrm>
            <a:off x="533400" y="6488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&lt;1% syphilis and 6-8% trichomonas</a:t>
            </a:r>
          </a:p>
        </p:txBody>
      </p:sp>
    </p:spTree>
    <p:extLst>
      <p:ext uri="{BB962C8B-B14F-4D97-AF65-F5344CB8AC3E}">
        <p14:creationId xmlns:p14="http://schemas.microsoft.com/office/powerpoint/2010/main" val="23587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CBEA6E-0949-A146-912F-9C04F61924FA}"/>
              </a:ext>
            </a:extLst>
          </p:cNvPr>
          <p:cNvSpPr txBox="1">
            <a:spLocks/>
          </p:cNvSpPr>
          <p:nvPr/>
        </p:nvSpPr>
        <p:spPr>
          <a:xfrm>
            <a:off x="20282620" y="12285070"/>
            <a:ext cx="10983443" cy="1464134"/>
          </a:xfrm>
          <a:prstGeom prst="rect">
            <a:avLst/>
          </a:prstGeom>
        </p:spPr>
        <p:txBody>
          <a:bodyPr vert="horz" wrap="square" lIns="297829" tIns="148915" rIns="297829" bIns="148915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STI incidence was 29.6 per 100 person-years (</a:t>
            </a:r>
            <a:r>
              <a:rPr lang="en-US" dirty="0" err="1"/>
              <a:t>py</a:t>
            </a:r>
            <a:r>
              <a:rPr lang="en-US" dirty="0"/>
              <a:t>) for CT (95% CI 24.3, 35.4), 11.8 per 100 </a:t>
            </a:r>
            <a:r>
              <a:rPr lang="en-US" dirty="0" err="1"/>
              <a:t>py</a:t>
            </a:r>
            <a:r>
              <a:rPr lang="en-US" dirty="0"/>
              <a:t> for GC (95% CI 8.7, 15.7), and 7.1 per 100 </a:t>
            </a:r>
            <a:r>
              <a:rPr lang="en-US" dirty="0" err="1"/>
              <a:t>py</a:t>
            </a:r>
            <a:r>
              <a:rPr lang="en-US" dirty="0"/>
              <a:t> for TV (95% CI 4.7, 10.2).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The majority of incident STIs were new infections: 79 /119 (66%) CT infections, 41/48 (85%) GC infections, and 23/29 (79%) TV infections diagnosed were in women who did not have these infections at enrollment.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6C74C8-A080-7D49-926B-61CB4F5504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38100" y="1407256"/>
            <a:ext cx="4876799" cy="6320848"/>
          </a:xfrm>
          <a:prstGeom prst="rect">
            <a:avLst/>
          </a:prstGeom>
        </p:spPr>
        <p:txBody>
          <a:bodyPr vert="horz" wrap="square" lIns="297829" tIns="148915" rIns="297829" bIns="148915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Most incident STIs were new infections</a:t>
            </a:r>
            <a:endParaRPr lang="en-US" sz="1800" dirty="0"/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79 (66%) of 119 chlamydial  infections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41 (85%) of 48 GC infections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23 (79%) of 29 trichomonas infections</a:t>
            </a:r>
          </a:p>
          <a:p>
            <a:pPr marL="400050" lvl="1" indent="0">
              <a:buNone/>
              <a:defRPr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Not likely failure of STI treatment or partner notification</a:t>
            </a:r>
          </a:p>
          <a:p>
            <a:pPr marL="400050" lvl="1" indent="0">
              <a:buNone/>
              <a:defRPr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Few characteristics distinguished participants with an STI from those without an STI during follow-up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High prevalence and incidence without strong predictors makes targeted screening </a:t>
            </a:r>
            <a:r>
              <a:rPr lang="en-US" sz="1600"/>
              <a:t>a challenge</a:t>
            </a:r>
            <a:endParaRPr lang="en-US" sz="1600" dirty="0"/>
          </a:p>
          <a:p>
            <a:pPr marL="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B66BE6-1599-324A-A398-330406163C11}"/>
              </a:ext>
            </a:extLst>
          </p:cNvPr>
          <p:cNvSpPr txBox="1">
            <a:spLocks/>
          </p:cNvSpPr>
          <p:nvPr/>
        </p:nvSpPr>
        <p:spPr>
          <a:xfrm>
            <a:off x="304800" y="11760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accent2"/>
                </a:solidFill>
              </a:rPr>
              <a:t>Learning about incident STI infections in young southern African women using </a:t>
            </a:r>
            <a:r>
              <a:rPr lang="en-US" sz="3200" kern="0" dirty="0" err="1">
                <a:solidFill>
                  <a:schemeClr val="accent2"/>
                </a:solidFill>
              </a:rPr>
              <a:t>PrEP</a:t>
            </a:r>
            <a:r>
              <a:rPr lang="en-US" sz="3200" kern="0" dirty="0">
                <a:solidFill>
                  <a:schemeClr val="accent2"/>
                </a:solidFill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465243-D2C5-7C49-B8BF-4A2AF54A97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47453" y="14024625"/>
          <a:ext cx="10675899" cy="4300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5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3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Predictor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Comparison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Crude odds ratio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(OR)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Adjusted OR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P-values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b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9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Age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0.96 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0.98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0.9-1.06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0.531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Site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</a:rPr>
                        <a:t>Emavundleni</a:t>
                      </a:r>
                      <a:r>
                        <a:rPr lang="en-US" sz="1600" dirty="0">
                          <a:effectLst/>
                        </a:rPr>
                        <a:t> CRS vs. Ward 21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1.52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0.92-2.54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0.101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Site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effectLst/>
                        </a:rPr>
                        <a:t>Spilhaus</a:t>
                      </a:r>
                      <a:r>
                        <a:rPr lang="en-US" sz="1600" dirty="0">
                          <a:effectLst/>
                        </a:rPr>
                        <a:t> CRS vs. Ward 21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1.16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0.68-1.94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0.591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STI status at baseline (GC/CT/TV vs. None)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Yes vs. No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1.94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1.88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1.24-2.84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0.003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In the past year has your current or most recent partner punched slapped kicked bit you or caused you any type of physical harm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Yes/prefer not to answer vs. No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1.66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1.7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1.08-2.66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0.020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</a:rPr>
                        <a:t>Any anal sex past month</a:t>
                      </a:r>
                      <a:endParaRPr lang="en-ZA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Yes/prefer not to answer vs. No</a:t>
                      </a:r>
                      <a:endParaRPr lang="en-Z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0.62 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0.60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0.4-0.9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0.015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EA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FDF358-A645-E349-AF44-0777A8B6C8E2}"/>
              </a:ext>
            </a:extLst>
          </p:cNvPr>
          <p:cNvSpPr txBox="1"/>
          <p:nvPr/>
        </p:nvSpPr>
        <p:spPr>
          <a:xfrm>
            <a:off x="5032910" y="642405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Delany-</a:t>
            </a:r>
            <a:r>
              <a:rPr lang="en-US" sz="1400" dirty="0" err="1"/>
              <a:t>Moretlwe</a:t>
            </a:r>
            <a:r>
              <a:rPr lang="en-US" sz="1400" dirty="0"/>
              <a:t>, ISSTDR 2019, Tues O10.3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E44778-5FFB-6F40-B2E8-FD488A578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30"/>
          <a:stretch/>
        </p:blipFill>
        <p:spPr>
          <a:xfrm>
            <a:off x="4190996" y="1859709"/>
            <a:ext cx="5030119" cy="30123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693361-F59E-F64D-92AD-D48720C693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25400" y="12394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72EC91-ED97-1F48-B989-1B72ABBF4D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979" y="5368465"/>
            <a:ext cx="1378155" cy="5002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15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6FCBE4B-02E3-4545-BFE3-7697E68D9D0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401" y="1600200"/>
          <a:ext cx="8648701" cy="241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3019435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6063646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6586193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61118697"/>
                    </a:ext>
                  </a:extLst>
                </a:gridCol>
                <a:gridCol w="666752">
                  <a:extLst>
                    <a:ext uri="{9D8B030D-6E8A-4147-A177-3AD203B41FA5}">
                      <a16:colId xmlns:a16="http://schemas.microsoft.com/office/drawing/2014/main" val="737844601"/>
                    </a:ext>
                  </a:extLst>
                </a:gridCol>
                <a:gridCol w="1009648">
                  <a:extLst>
                    <a:ext uri="{9D8B030D-6E8A-4147-A177-3AD203B41FA5}">
                      <a16:colId xmlns:a16="http://schemas.microsoft.com/office/drawing/2014/main" val="2675730409"/>
                    </a:ext>
                  </a:extLst>
                </a:gridCol>
                <a:gridCol w="860341">
                  <a:extLst>
                    <a:ext uri="{9D8B030D-6E8A-4147-A177-3AD203B41FA5}">
                      <a16:colId xmlns:a16="http://schemas.microsoft.com/office/drawing/2014/main" val="3179991586"/>
                    </a:ext>
                  </a:extLst>
                </a:gridCol>
                <a:gridCol w="724621">
                  <a:extLst>
                    <a:ext uri="{9D8B030D-6E8A-4147-A177-3AD203B41FA5}">
                      <a16:colId xmlns:a16="http://schemas.microsoft.com/office/drawing/2014/main" val="1793117265"/>
                    </a:ext>
                  </a:extLst>
                </a:gridCol>
                <a:gridCol w="1005838">
                  <a:extLst>
                    <a:ext uri="{9D8B030D-6E8A-4147-A177-3AD203B41FA5}">
                      <a16:colId xmlns:a16="http://schemas.microsoft.com/office/drawing/2014/main" val="279237731"/>
                    </a:ext>
                  </a:extLst>
                </a:gridCol>
                <a:gridCol w="723902">
                  <a:extLst>
                    <a:ext uri="{9D8B030D-6E8A-4147-A177-3AD203B41FA5}">
                      <a16:colId xmlns:a16="http://schemas.microsoft.com/office/drawing/2014/main" val="232298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DMPA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Copper IUD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LNG implant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36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 events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Rate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 events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Rate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 events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Rate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5347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Chlamydia or GC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900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Both negative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2030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104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3.8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2022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97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3.5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2046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76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2.7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217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Either/both positive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519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5.7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548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41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5.6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537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5.4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16909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35E778-79C5-624A-A355-A91BB58FB833}"/>
              </a:ext>
            </a:extLst>
          </p:cNvPr>
          <p:cNvSpPr txBox="1"/>
          <p:nvPr/>
        </p:nvSpPr>
        <p:spPr>
          <a:xfrm>
            <a:off x="800099" y="228600"/>
            <a:ext cx="7543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STIs and HIV incidence in ECHO trial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N= 7830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98C44-C2C2-7140-AEFC-4A9268F6E9EF}"/>
              </a:ext>
            </a:extLst>
          </p:cNvPr>
          <p:cNvSpPr txBox="1"/>
          <p:nvPr/>
        </p:nvSpPr>
        <p:spPr>
          <a:xfrm>
            <a:off x="3276600" y="63246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ECHO consortium, Lancet 2019, supplement table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03844-A531-1348-9610-5F1CC9CC0EA7}"/>
              </a:ext>
            </a:extLst>
          </p:cNvPr>
          <p:cNvSpPr txBox="1"/>
          <p:nvPr/>
        </p:nvSpPr>
        <p:spPr>
          <a:xfrm>
            <a:off x="254000" y="4165193"/>
            <a:ext cx="84963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Almost 2 fold higher HIV incidence in ECHO with women who had CT and GC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talk but little progress in integration of FP, STI, and HIV prevention services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PrEP</a:t>
            </a:r>
            <a:r>
              <a:rPr lang="en-US" dirty="0"/>
              <a:t> provides an opportunity to actualize this long overdue integration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4BCC79-72A6-5941-B801-3D7538C79B7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0502" y="1291164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EE59-9408-7F4B-9075-FEDA3B43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7"/>
            <a:ext cx="8134350" cy="747682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STIs in </a:t>
            </a:r>
            <a:r>
              <a:rPr lang="en-US" sz="4000" dirty="0" err="1">
                <a:solidFill>
                  <a:schemeClr val="accent2"/>
                </a:solidFill>
              </a:rPr>
              <a:t>subSaharan</a:t>
            </a:r>
            <a:r>
              <a:rPr lang="en-US" sz="4000" dirty="0">
                <a:solidFill>
                  <a:schemeClr val="accent2"/>
                </a:solidFill>
              </a:rPr>
              <a:t> Africa: STIMA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EF74-8A51-E14E-8908-AF067209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371600"/>
            <a:ext cx="8610600" cy="469902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Meta-analysis of 18 HIV prevention studies from 1993-2011, representing &gt;37,000 women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Higher prevalence for all STIs (other than HSV-2) in 15-24 year old women compared to 25-49 year old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CT prevalence: South Africa 15% &amp; East Africa 10%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GC prevalence: South Africa 5% &amp; East Africa 2</a:t>
            </a:r>
            <a:r>
              <a:rPr lang="en-US" sz="2400">
                <a:solidFill>
                  <a:schemeClr val="tx1"/>
                </a:solidFill>
              </a:rPr>
              <a:t>% 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Syphilis concentrated in high risk women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High prevalence of HSV-2 (70-83%) and BV (33-43%)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1323B-B6E6-CB49-A168-F3024C6F4C8F}"/>
              </a:ext>
            </a:extLst>
          </p:cNvPr>
          <p:cNvSpPr txBox="1"/>
          <p:nvPr/>
        </p:nvSpPr>
        <p:spPr>
          <a:xfrm>
            <a:off x="5715000" y="6354832"/>
            <a:ext cx="3552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Torrone</a:t>
            </a:r>
            <a:r>
              <a:rPr lang="en-US" sz="1600" dirty="0"/>
              <a:t>, </a:t>
            </a:r>
            <a:r>
              <a:rPr lang="en-US" sz="1600" dirty="0" err="1"/>
              <a:t>PLoS</a:t>
            </a:r>
            <a:r>
              <a:rPr lang="en-US" sz="1600" dirty="0"/>
              <a:t> Med 2018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AA0111-B93F-844E-A13C-8A5757E977A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163595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96EE3-C4E0-5E4E-A18F-FB77E1BB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795"/>
            <a:ext cx="7886700" cy="747682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Status of STI services in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262E-7CB9-6E40-9E2E-E31568B3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26277"/>
            <a:ext cx="8724900" cy="46990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Very high </a:t>
            </a:r>
            <a:r>
              <a:rPr lang="en-US" sz="2400" dirty="0">
                <a:solidFill>
                  <a:schemeClr val="tx1"/>
                </a:solidFill>
              </a:rPr>
              <a:t>prevalence of CT, GC, </a:t>
            </a:r>
            <a:r>
              <a:rPr lang="en-US" sz="2400" dirty="0" err="1">
                <a:solidFill>
                  <a:schemeClr val="tx1"/>
                </a:solidFill>
              </a:rPr>
              <a:t>trich</a:t>
            </a:r>
            <a:r>
              <a:rPr lang="en-US" sz="2400" dirty="0">
                <a:solidFill>
                  <a:schemeClr val="tx1"/>
                </a:solidFill>
              </a:rPr>
              <a:t>, and BV in young women </a:t>
            </a:r>
            <a:r>
              <a:rPr lang="en-US" sz="2400">
                <a:solidFill>
                  <a:schemeClr val="tx1"/>
                </a:solidFill>
              </a:rPr>
              <a:t>ages 16-22</a:t>
            </a:r>
          </a:p>
          <a:p>
            <a:pPr marL="0" indent="0">
              <a:buNone/>
            </a:pPr>
            <a:endParaRPr lang="en-US" sz="12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Sequelae of GC and CT understudied &amp; underappreciated 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PID, infertility, ectopic pregnancy, chronic pelvic pain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Stigma &amp; increased HIV risk related to infertility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Syndromic management for vaginal discharge </a:t>
            </a:r>
            <a:r>
              <a:rPr lang="en-US" sz="2400">
                <a:solidFill>
                  <a:schemeClr val="tx1"/>
                </a:solidFill>
              </a:rPr>
              <a:t>has very poor </a:t>
            </a:r>
            <a:r>
              <a:rPr lang="en-US" sz="2400" dirty="0">
                <a:solidFill>
                  <a:schemeClr val="tx1"/>
                </a:solidFill>
              </a:rPr>
              <a:t>sensitivity (23%) and specificity (85%)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Diagnostic accuracy of 50%; very poor for accurate management of </a:t>
            </a:r>
            <a:r>
              <a:rPr lang="en-US" sz="2000">
                <a:solidFill>
                  <a:schemeClr val="tx1"/>
                </a:solidFill>
              </a:rPr>
              <a:t>cervical infections</a:t>
            </a:r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Limited evaluation of STD symptoms, only syphilis and HIV testing in public clinics, ANC, HIV and </a:t>
            </a:r>
            <a:r>
              <a:rPr lang="en-US" sz="2400" dirty="0" err="1">
                <a:solidFill>
                  <a:schemeClr val="tx1"/>
                </a:solidFill>
              </a:rPr>
              <a:t>PrEP</a:t>
            </a:r>
            <a:r>
              <a:rPr lang="en-US" sz="2400" dirty="0">
                <a:solidFill>
                  <a:schemeClr val="tx1"/>
                </a:solidFill>
              </a:rPr>
              <a:t>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Integration of FP &amp; HIV has been challenging; integration of </a:t>
            </a:r>
            <a:r>
              <a:rPr lang="en-US" sz="2000" dirty="0" err="1">
                <a:solidFill>
                  <a:schemeClr val="tx1"/>
                </a:solidFill>
              </a:rPr>
              <a:t>PrEP</a:t>
            </a:r>
            <a:r>
              <a:rPr lang="en-US" sz="2000" dirty="0">
                <a:solidFill>
                  <a:schemeClr val="tx1"/>
                </a:solidFill>
              </a:rPr>
              <a:t> with sexual reproductive health may be easier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3298B-BB3A-2B43-9453-824A17C7D164}"/>
              </a:ext>
            </a:extLst>
          </p:cNvPr>
          <p:cNvSpPr txBox="1"/>
          <p:nvPr/>
        </p:nvSpPr>
        <p:spPr>
          <a:xfrm>
            <a:off x="5257800" y="650674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Barnabas </a:t>
            </a:r>
            <a:r>
              <a:rPr lang="en-US" sz="1600" dirty="0" err="1"/>
              <a:t>Int</a:t>
            </a:r>
            <a:r>
              <a:rPr lang="en-US" sz="1600" dirty="0"/>
              <a:t> J STD and </a:t>
            </a:r>
            <a:r>
              <a:rPr lang="en-US" sz="1600"/>
              <a:t>AIDS 2018</a:t>
            </a:r>
            <a:endParaRPr lang="en-US" sz="1600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489F2-98FF-264F-9E06-2DE62842F3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837377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656D-9C5A-6D43-B8C9-A31F78AE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0E83-CCAD-914D-BCB3-B2EDC0344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Is </a:t>
            </a:r>
            <a:r>
              <a:rPr lang="en-US" sz="2400" dirty="0" err="1">
                <a:solidFill>
                  <a:schemeClr val="bg2"/>
                </a:solidFill>
              </a:rPr>
              <a:t>PrEP</a:t>
            </a:r>
            <a:r>
              <a:rPr lang="en-US" sz="2400" dirty="0">
                <a:solidFill>
                  <a:schemeClr val="bg2"/>
                </a:solidFill>
              </a:rPr>
              <a:t> associated with increases in STIs?</a:t>
            </a:r>
          </a:p>
          <a:p>
            <a:pPr marL="0" indent="0">
              <a:buNone/>
            </a:pPr>
            <a:endParaRPr lang="en-US" sz="900" dirty="0">
              <a:solidFill>
                <a:schemeClr val="bg2"/>
              </a:solidFill>
            </a:endParaRPr>
          </a:p>
          <a:p>
            <a:r>
              <a:rPr lang="en-US" sz="2400" dirty="0" err="1"/>
              <a:t>PrEP</a:t>
            </a:r>
            <a:r>
              <a:rPr lang="en-US" sz="2400" dirty="0"/>
              <a:t> is uncovering the hidden epidemic of STIs in some populations</a:t>
            </a:r>
          </a:p>
          <a:p>
            <a:pPr lvl="1"/>
            <a:r>
              <a:rPr lang="en-US" sz="2000" dirty="0"/>
              <a:t>Alarmingly high rates of STIs in African AGYW &amp; MSM in many settings</a:t>
            </a:r>
          </a:p>
          <a:p>
            <a:pPr lvl="1"/>
            <a:r>
              <a:rPr lang="en-US" sz="2000" dirty="0"/>
              <a:t>Failure of syndromic STI management </a:t>
            </a:r>
          </a:p>
          <a:p>
            <a:pPr lvl="1"/>
            <a:r>
              <a:rPr lang="en-US" sz="2000" dirty="0"/>
              <a:t>Need to strengthen STI control efforts</a:t>
            </a:r>
          </a:p>
          <a:p>
            <a:pPr marL="0" indent="0">
              <a:buNone/>
            </a:pPr>
            <a:endParaRPr lang="en-US" sz="9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Priorities for addressing STIs in </a:t>
            </a:r>
            <a:r>
              <a:rPr lang="en-US" sz="2400" dirty="0" err="1">
                <a:solidFill>
                  <a:schemeClr val="bg2"/>
                </a:solidFill>
              </a:rPr>
              <a:t>PrEP</a:t>
            </a:r>
            <a:r>
              <a:rPr lang="en-US" sz="2400" dirty="0">
                <a:solidFill>
                  <a:schemeClr val="bg2"/>
                </a:solidFill>
              </a:rPr>
              <a:t> delivery programs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969ED-D2E6-6049-AE63-DF890AE6359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723" y="12192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85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344E-EE0E-2647-AD65-44389C4F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" y="228600"/>
            <a:ext cx="9120554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Priority 1</a:t>
            </a: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3200" dirty="0">
                <a:solidFill>
                  <a:schemeClr val="accent2"/>
                </a:solidFill>
              </a:rPr>
              <a:t>Improve &amp; move beyond syndromic STI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285FF-C39C-2446-875A-FDF927719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21" y="1645150"/>
            <a:ext cx="8865158" cy="5105400"/>
          </a:xfrm>
        </p:spPr>
        <p:txBody>
          <a:bodyPr/>
          <a:lstStyle/>
          <a:p>
            <a:pPr marL="457200" lvl="1" indent="-446088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Why is syndromic management still the standard of care?</a:t>
            </a:r>
          </a:p>
          <a:p>
            <a:pPr marL="857250" lvl="2" indent="-4460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Limited investment in STI programs in low &amp; middle income countries</a:t>
            </a:r>
          </a:p>
          <a:p>
            <a:pPr marL="857250" lvl="2" indent="-4460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Cost of STI testing &amp; lab systems</a:t>
            </a:r>
          </a:p>
          <a:p>
            <a:pPr marL="857250" lvl="2" indent="-4460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Belief that symptomatic STIs are most important</a:t>
            </a:r>
          </a:p>
          <a:p>
            <a:pPr marL="1314450" lvl="3" indent="-4460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Yet, asymptomatic STIs increase inflammation and HIV risk</a:t>
            </a:r>
          </a:p>
          <a:p>
            <a:pPr marL="411162" lvl="2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9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We have known the limitations of syndromic management for vaginal discharge syndrome 2 decades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Very poor sensitivity &amp; specificity in women </a:t>
            </a: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Contributes to antibiotic resistance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False sense of security in providers and patients, given low sensitivity and specificity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9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-446088">
              <a:spcBef>
                <a:spcPts val="0"/>
              </a:spcBef>
              <a:buNone/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							</a:t>
            </a:r>
            <a:endParaRPr lang="en-US" sz="240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DBC1A5-8C75-1246-AA8C-A0954F5BAD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9969" y="1556535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C365A-FB24-B742-A938-03CA67D4485B}"/>
              </a:ext>
            </a:extLst>
          </p:cNvPr>
          <p:cNvSpPr txBox="1"/>
          <p:nvPr/>
        </p:nvSpPr>
        <p:spPr>
          <a:xfrm>
            <a:off x="5780098" y="5534561"/>
            <a:ext cx="29981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46088">
              <a:spcBef>
                <a:spcPts val="0"/>
              </a:spcBef>
            </a:pPr>
            <a:r>
              <a:rPr lang="en-US" altLang="en-US" sz="1400" dirty="0">
                <a:ea typeface="Arial" charset="0"/>
                <a:cs typeface="Arial" charset="0"/>
              </a:rPr>
              <a:t>Masson STI 2019</a:t>
            </a:r>
          </a:p>
          <a:p>
            <a:pPr lvl="1" indent="-446088">
              <a:spcBef>
                <a:spcPts val="0"/>
              </a:spcBef>
            </a:pPr>
            <a:r>
              <a:rPr lang="en-US" altLang="en-US" sz="1400" dirty="0">
                <a:ea typeface="Arial" charset="0"/>
                <a:cs typeface="Arial" charset="0"/>
              </a:rPr>
              <a:t>Hoffman STD 2019</a:t>
            </a:r>
          </a:p>
          <a:p>
            <a:pPr lvl="1" indent="-446088">
              <a:spcBef>
                <a:spcPts val="0"/>
              </a:spcBef>
            </a:pPr>
            <a:r>
              <a:rPr lang="en-US" altLang="en-US" sz="1400" dirty="0" err="1">
                <a:ea typeface="Arial" charset="0"/>
                <a:cs typeface="Arial" charset="0"/>
              </a:rPr>
              <a:t>Torrone</a:t>
            </a:r>
            <a:r>
              <a:rPr lang="en-US" altLang="en-US" sz="1400" dirty="0">
                <a:ea typeface="Arial" charset="0"/>
                <a:cs typeface="Arial" charset="0"/>
              </a:rPr>
              <a:t>  </a:t>
            </a:r>
            <a:r>
              <a:rPr lang="en-US" altLang="en-US" sz="1400" dirty="0" err="1">
                <a:ea typeface="Arial" charset="0"/>
                <a:cs typeface="Arial" charset="0"/>
              </a:rPr>
              <a:t>PLoS</a:t>
            </a:r>
            <a:r>
              <a:rPr lang="en-US" altLang="en-US" sz="1400" dirty="0">
                <a:ea typeface="Arial" charset="0"/>
                <a:cs typeface="Arial" charset="0"/>
              </a:rPr>
              <a:t> Med 2018</a:t>
            </a:r>
          </a:p>
          <a:p>
            <a:pPr lvl="1" indent="-446088">
              <a:spcBef>
                <a:spcPts val="0"/>
              </a:spcBef>
            </a:pPr>
            <a:r>
              <a:rPr lang="en-US" altLang="en-US" sz="1400" dirty="0" err="1">
                <a:ea typeface="Arial" charset="0"/>
                <a:cs typeface="Arial" charset="0"/>
              </a:rPr>
              <a:t>Kulartne</a:t>
            </a:r>
            <a:r>
              <a:rPr lang="en-US" altLang="en-US" sz="1400" dirty="0">
                <a:ea typeface="Arial" charset="0"/>
                <a:cs typeface="Arial" charset="0"/>
              </a:rPr>
              <a:t> </a:t>
            </a:r>
            <a:r>
              <a:rPr lang="en-US" altLang="en-US" sz="1400" dirty="0" err="1">
                <a:ea typeface="Arial" charset="0"/>
                <a:cs typeface="Arial" charset="0"/>
              </a:rPr>
              <a:t>PLoS</a:t>
            </a:r>
            <a:r>
              <a:rPr lang="en-US" altLang="en-US" sz="1400" dirty="0">
                <a:ea typeface="Arial" charset="0"/>
                <a:cs typeface="Arial" charset="0"/>
              </a:rPr>
              <a:t> One 2018</a:t>
            </a:r>
          </a:p>
          <a:p>
            <a:pPr lvl="1" indent="-446088">
              <a:spcBef>
                <a:spcPts val="0"/>
              </a:spcBef>
            </a:pPr>
            <a:r>
              <a:rPr lang="en-US" sz="1400" dirty="0" err="1">
                <a:cs typeface="Arial" charset="0"/>
              </a:rPr>
              <a:t>Kaida</a:t>
            </a:r>
            <a:r>
              <a:rPr lang="en-US" sz="1400" dirty="0">
                <a:cs typeface="Arial" charset="0"/>
              </a:rPr>
              <a:t> BMC ID 2018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937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656D-9C5A-6D43-B8C9-A31F78AE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0E83-CCAD-914D-BCB3-B2EDC0344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Is </a:t>
            </a:r>
            <a:r>
              <a:rPr lang="en-US" sz="2800" dirty="0" err="1"/>
              <a:t>PrEP</a:t>
            </a:r>
            <a:r>
              <a:rPr lang="en-US" sz="2800" dirty="0"/>
              <a:t> associated with increases in STIs?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dirty="0" err="1"/>
              <a:t>PrEP</a:t>
            </a:r>
            <a:r>
              <a:rPr lang="en-US" sz="2800" dirty="0"/>
              <a:t> is uncovering the hidden epidemic of STIs in some populations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800" dirty="0"/>
              <a:t>Priorities for addressing STIs in </a:t>
            </a:r>
            <a:r>
              <a:rPr lang="en-US" sz="2800" dirty="0" err="1"/>
              <a:t>PrEP</a:t>
            </a:r>
            <a:r>
              <a:rPr lang="en-US" sz="2800" dirty="0"/>
              <a:t> delivery programs </a:t>
            </a:r>
          </a:p>
        </p:txBody>
      </p:sp>
    </p:spTree>
    <p:extLst>
      <p:ext uri="{BB962C8B-B14F-4D97-AF65-F5344CB8AC3E}">
        <p14:creationId xmlns:p14="http://schemas.microsoft.com/office/powerpoint/2010/main" val="54230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5F04C-D345-F740-A259-0E31EF231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1457541"/>
            <a:ext cx="9066032" cy="3962400"/>
          </a:xfrm>
        </p:spPr>
        <p:txBody>
          <a:bodyPr/>
          <a:lstStyle/>
          <a:p>
            <a:r>
              <a:rPr lang="en-US" sz="2000" dirty="0"/>
              <a:t>Risk screening for GC, CT and syphilis in Rwandan women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Pregnant, transactional sex past year, new SP past 3 months, clinical signs</a:t>
            </a:r>
          </a:p>
          <a:p>
            <a:r>
              <a:rPr lang="en-US" sz="2000" dirty="0"/>
              <a:t>Diagnostic testing based on risk score and symptoms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GC/CT (</a:t>
            </a:r>
            <a:r>
              <a:rPr lang="en-US" sz="1600" dirty="0" err="1"/>
              <a:t>GenXpert</a:t>
            </a:r>
            <a:r>
              <a:rPr lang="en-US" sz="1600" dirty="0"/>
              <a:t>), </a:t>
            </a:r>
            <a:r>
              <a:rPr lang="en-US" sz="1600" dirty="0" err="1"/>
              <a:t>Trich</a:t>
            </a:r>
            <a:r>
              <a:rPr lang="en-US" sz="1600" dirty="0"/>
              <a:t> (OSOM), syphilis (Determine) &amp; vaginal pH (5.5 cutoff)</a:t>
            </a:r>
          </a:p>
          <a:p>
            <a:r>
              <a:rPr lang="en-US" sz="2000" dirty="0"/>
              <a:t>POC integration is feasible and improves case-finding and management</a:t>
            </a:r>
          </a:p>
          <a:p>
            <a:r>
              <a:rPr lang="en-US" sz="2000" dirty="0"/>
              <a:t>Higher sensitivity and specificity of WISH compared to WHO algorithms </a:t>
            </a:r>
          </a:p>
          <a:p>
            <a:pPr lvl="1"/>
            <a:r>
              <a:rPr lang="en-US" sz="1600" u="sng" dirty="0"/>
              <a:t>WISH algorithm for CT &amp; GC</a:t>
            </a:r>
            <a:r>
              <a:rPr lang="en-US" sz="1600" dirty="0"/>
              <a:t>:  75% sensitivity &amp; 100% specificity </a:t>
            </a:r>
          </a:p>
          <a:p>
            <a:pPr lvl="1"/>
            <a:r>
              <a:rPr lang="en-US" sz="1600" u="sng" dirty="0"/>
              <a:t>WHO algorithm for CT &amp; GC</a:t>
            </a:r>
            <a:r>
              <a:rPr lang="en-US" sz="1600" dirty="0"/>
              <a:t>:   61% sensitivity &amp; 45% specificity</a:t>
            </a:r>
          </a:p>
          <a:p>
            <a:pPr marL="457200" lvl="1" indent="0">
              <a:buNone/>
            </a:pP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025DE-BDB3-5340-BD4F-3613D7D3AF3B}"/>
              </a:ext>
            </a:extLst>
          </p:cNvPr>
          <p:cNvSpPr txBox="1"/>
          <p:nvPr/>
        </p:nvSpPr>
        <p:spPr>
          <a:xfrm>
            <a:off x="7010400" y="65502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Verwijs</a:t>
            </a:r>
            <a:r>
              <a:rPr lang="en-US" sz="1400" dirty="0"/>
              <a:t>, Lancet ID 2019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B4C654-3D35-234A-A1AD-D3104038FA1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4564" y="1371600"/>
            <a:ext cx="8991600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FDB1EE-3F56-4F49-9B86-B4F2F70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87780"/>
            <a:ext cx="6253022" cy="2221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E4BEC-1F8D-234D-BB6B-8C0A402E534C}"/>
              </a:ext>
            </a:extLst>
          </p:cNvPr>
          <p:cNvSpPr txBox="1"/>
          <p:nvPr/>
        </p:nvSpPr>
        <p:spPr>
          <a:xfrm>
            <a:off x="425450" y="241318"/>
            <a:ext cx="829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Priority 1a:  Integrate point of care STI tests and revise WHO syndromic algorithms for women  </a:t>
            </a:r>
          </a:p>
        </p:txBody>
      </p:sp>
    </p:spTree>
    <p:extLst>
      <p:ext uri="{BB962C8B-B14F-4D97-AF65-F5344CB8AC3E}">
        <p14:creationId xmlns:p14="http://schemas.microsoft.com/office/powerpoint/2010/main" val="35035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1F30-64CB-F348-915F-D9588824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Priority 1b:  </a:t>
            </a:r>
            <a:br>
              <a:rPr lang="en-US" sz="4000" dirty="0">
                <a:solidFill>
                  <a:schemeClr val="accent6"/>
                </a:solidFill>
              </a:rPr>
            </a:br>
            <a:r>
              <a:rPr lang="en-US" sz="3200" dirty="0">
                <a:solidFill>
                  <a:schemeClr val="accent6"/>
                </a:solidFill>
              </a:rPr>
              <a:t>Make sensitive STI diagnostic tests affordable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08994-C96A-1742-84E0-2A8F77ED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600200"/>
            <a:ext cx="8763000" cy="4525963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altLang="en-US" sz="2800" b="1" dirty="0">
                <a:latin typeface="Arial" charset="0"/>
                <a:ea typeface="Arial" charset="0"/>
                <a:cs typeface="Arial" charset="0"/>
              </a:rPr>
              <a:t>Negotiate volume guarantee and costs for GC and CT NAAT tests</a:t>
            </a:r>
          </a:p>
          <a:p>
            <a:pPr marL="350838" lvl="1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charset="0"/>
                <a:ea typeface="Arial" charset="0"/>
                <a:cs typeface="Arial" charset="0"/>
              </a:rPr>
              <a:t>GenXpert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machines are already in many countries</a:t>
            </a:r>
          </a:p>
          <a:p>
            <a:pPr marL="61913" lvl="1" indent="0">
              <a:spcBef>
                <a:spcPts val="0"/>
              </a:spcBef>
              <a:buNone/>
            </a:pPr>
            <a:endParaRPr lang="en-US" altLang="en-US" sz="800" dirty="0">
              <a:latin typeface="Arial" charset="0"/>
              <a:ea typeface="Arial" charset="0"/>
              <a:cs typeface="Arial" charset="0"/>
            </a:endParaRPr>
          </a:p>
          <a:p>
            <a:pPr marL="350838" lvl="1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latin typeface="Arial" charset="0"/>
                <a:ea typeface="Arial" charset="0"/>
                <a:cs typeface="Arial" charset="0"/>
              </a:rPr>
              <a:t>‘Near patient’, not quite POC 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(results in </a:t>
            </a:r>
            <a:r>
              <a:rPr lang="en-US" altLang="en-US" sz="2400">
                <a:latin typeface="Arial" charset="0"/>
                <a:ea typeface="Arial" charset="0"/>
                <a:cs typeface="Arial" charset="0"/>
              </a:rPr>
              <a:t>90 minutes)</a:t>
            </a:r>
            <a:endParaRPr lang="en-US" altLang="en-US" sz="2400" dirty="0">
              <a:latin typeface="Arial" charset="0"/>
              <a:ea typeface="Arial" charset="0"/>
              <a:cs typeface="Arial" charset="0"/>
            </a:endParaRPr>
          </a:p>
          <a:p>
            <a:pPr marL="61913" lvl="1" indent="0">
              <a:spcBef>
                <a:spcPts val="0"/>
              </a:spcBef>
              <a:buNone/>
            </a:pPr>
            <a:endParaRPr lang="en-US" altLang="en-US" sz="800" dirty="0">
              <a:latin typeface="Arial" charset="0"/>
              <a:ea typeface="Arial" charset="0"/>
              <a:cs typeface="Arial" charset="0"/>
            </a:endParaRPr>
          </a:p>
          <a:p>
            <a:pPr marL="350838" lvl="1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Precedence with HIV self-test kits that negotiated volume reduced costs substantially</a:t>
            </a:r>
          </a:p>
          <a:p>
            <a:pPr marL="61913" lvl="1" indent="0">
              <a:spcBef>
                <a:spcPts val="0"/>
              </a:spcBef>
              <a:buNone/>
            </a:pPr>
            <a:endParaRPr lang="en-US" altLang="en-US" sz="800" dirty="0">
              <a:latin typeface="Arial" charset="0"/>
              <a:ea typeface="Arial" charset="0"/>
              <a:cs typeface="Arial" charset="0"/>
            </a:endParaRPr>
          </a:p>
          <a:p>
            <a:pPr marL="350838" lvl="1" indent="-2889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Need CEA of downstream benefits of infections detected, treated, and adverse outcomes averted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81F24D-2176-6C4D-9DF4-FD38E9992F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0" y="1333499"/>
            <a:ext cx="8991600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04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CBF587-B5AB-2541-8694-F91EE07E25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" y="953453"/>
            <a:ext cx="8839200" cy="4715827"/>
          </a:xfrm>
        </p:spPr>
        <p:txBody>
          <a:bodyPr/>
          <a:lstStyle/>
          <a:p>
            <a:r>
              <a:rPr lang="en-US" sz="2400" dirty="0"/>
              <a:t>WHO </a:t>
            </a:r>
            <a:r>
              <a:rPr lang="en-US" sz="2400" dirty="0">
                <a:solidFill>
                  <a:srgbClr val="FF0000"/>
                </a:solidFill>
              </a:rPr>
              <a:t>RE</a:t>
            </a:r>
            <a:r>
              <a:rPr lang="en-US" sz="2400" dirty="0"/>
              <a:t>ASSURED criteria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Real time connectivity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Ease of specimen collection</a:t>
            </a:r>
          </a:p>
          <a:p>
            <a:pPr lvl="1"/>
            <a:r>
              <a:rPr lang="en-US" sz="2000" dirty="0"/>
              <a:t>Affordable, </a:t>
            </a:r>
            <a:r>
              <a:rPr lang="en-US" sz="2000" i="1" dirty="0"/>
              <a:t>accurate, accessibility, architecture</a:t>
            </a:r>
          </a:p>
          <a:p>
            <a:pPr lvl="1"/>
            <a:r>
              <a:rPr lang="en-US" sz="2000" dirty="0"/>
              <a:t>Sensitive</a:t>
            </a:r>
          </a:p>
          <a:p>
            <a:pPr lvl="1"/>
            <a:r>
              <a:rPr lang="en-US" sz="2000" dirty="0"/>
              <a:t>Specific</a:t>
            </a:r>
          </a:p>
          <a:p>
            <a:pPr lvl="1"/>
            <a:r>
              <a:rPr lang="en-US" sz="2000" dirty="0"/>
              <a:t>User-friendly &amp; simple</a:t>
            </a:r>
          </a:p>
          <a:p>
            <a:pPr lvl="1"/>
            <a:r>
              <a:rPr lang="en-US" sz="2000" dirty="0"/>
              <a:t>Rapid &amp; robust</a:t>
            </a:r>
          </a:p>
          <a:p>
            <a:pPr lvl="1"/>
            <a:r>
              <a:rPr lang="en-US" sz="2000" dirty="0"/>
              <a:t>Equipment free</a:t>
            </a:r>
          </a:p>
          <a:p>
            <a:pPr lvl="1"/>
            <a:r>
              <a:rPr lang="en-US" sz="2000" dirty="0"/>
              <a:t>Delivered to end users</a:t>
            </a:r>
          </a:p>
          <a:p>
            <a:r>
              <a:rPr lang="en-US" sz="2400" dirty="0"/>
              <a:t>Only HIV, syphilis and TV  tests meet ASSURED criteria</a:t>
            </a:r>
          </a:p>
          <a:p>
            <a:r>
              <a:rPr lang="en-US" sz="2400" dirty="0"/>
              <a:t>Need WHO and donor (PEPFAR, Global Fund, UNITAID) volume guarantee &amp; price negotiations for GC and CT NAAT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07E6B-E898-734A-96E8-80FB304C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8891"/>
            <a:ext cx="8305800" cy="944562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Needs for diagnostic STI tests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FB79C7-B030-7A4B-9C6E-A943E12928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0" y="791024"/>
            <a:ext cx="8991600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ED715-F506-8240-94A7-A7B0A2285AAA}"/>
              </a:ext>
            </a:extLst>
          </p:cNvPr>
          <p:cNvSpPr txBox="1"/>
          <p:nvPr/>
        </p:nvSpPr>
        <p:spPr>
          <a:xfrm>
            <a:off x="6553200" y="5856982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Toskin</a:t>
            </a:r>
            <a:r>
              <a:rPr lang="en-US" sz="1400" dirty="0"/>
              <a:t> STI 2017</a:t>
            </a:r>
          </a:p>
          <a:p>
            <a:r>
              <a:rPr lang="en-US" sz="1400" dirty="0" err="1"/>
              <a:t>Toskin</a:t>
            </a:r>
            <a:r>
              <a:rPr lang="en-US" sz="1400" dirty="0"/>
              <a:t> BMJ 2017</a:t>
            </a:r>
          </a:p>
          <a:p>
            <a:r>
              <a:rPr lang="en-US" sz="1400" dirty="0" err="1"/>
              <a:t>Unemo</a:t>
            </a:r>
            <a:r>
              <a:rPr lang="en-US" sz="1400" dirty="0"/>
              <a:t> Lancet ID 2017</a:t>
            </a:r>
          </a:p>
          <a:p>
            <a:r>
              <a:rPr lang="en-US" sz="1400" dirty="0"/>
              <a:t>Peeling Lancet ID 2019</a:t>
            </a:r>
          </a:p>
        </p:txBody>
      </p:sp>
    </p:spTree>
    <p:extLst>
      <p:ext uri="{BB962C8B-B14F-4D97-AF65-F5344CB8AC3E}">
        <p14:creationId xmlns:p14="http://schemas.microsoft.com/office/powerpoint/2010/main" val="1968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408127" y="2832183"/>
            <a:ext cx="1845298" cy="2730417"/>
          </a:xfrm>
          <a:prstGeom prst="rect">
            <a:avLst/>
          </a:prstGeom>
          <a:solidFill>
            <a:srgbClr val="52CCFF"/>
          </a:solidFill>
        </p:spPr>
        <p:txBody>
          <a:bodyPr/>
          <a:lstStyle/>
          <a:p>
            <a:pPr marL="0" lvl="1" indent="80159" defTabSz="576024">
              <a:lnSpc>
                <a:spcPct val="99000"/>
              </a:lnSpc>
              <a:spcBef>
                <a:spcPts val="369"/>
              </a:spcBef>
              <a:buSzTx/>
              <a:buNone/>
              <a:defRPr sz="1848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5" b="1" dirty="0"/>
              <a:t>Minimum package for all attending PrEP service</a:t>
            </a:r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HIV testing (national algorithm)</a:t>
            </a:r>
            <a:endParaRPr sz="200" b="1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Syndromic STI diag</a:t>
            </a:r>
            <a:r>
              <a:rPr lang="en-US" sz="1100" b="1" dirty="0"/>
              <a:t>nosis</a:t>
            </a:r>
            <a:r>
              <a:rPr sz="1100" b="1" dirty="0"/>
              <a:t> and Rx</a:t>
            </a:r>
            <a:endParaRPr sz="200" b="1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dirty="0"/>
              <a:t>TB screening</a:t>
            </a:r>
            <a:endParaRPr sz="200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dirty="0"/>
              <a:t>PEP</a:t>
            </a:r>
            <a:endParaRPr sz="200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Pregnancy test</a:t>
            </a:r>
            <a:endParaRPr sz="200" b="1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Contraception </a:t>
            </a:r>
            <a:endParaRPr lang="en-US" sz="1100" b="1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Counselling </a:t>
            </a:r>
            <a:r>
              <a:rPr sz="300" b="1" dirty="0"/>
              <a:t>(screen for mental health, alcohol/substance use/mental health</a:t>
            </a:r>
            <a:endParaRPr sz="200" b="1" dirty="0"/>
          </a:p>
          <a:p>
            <a:pPr marL="189412" lvl="1" indent="-109253" defTabSz="576024">
              <a:lnSpc>
                <a:spcPct val="99000"/>
              </a:lnSpc>
              <a:spcBef>
                <a:spcPts val="369"/>
              </a:spcBef>
              <a:buClr>
                <a:srgbClr val="000000"/>
              </a:buClr>
              <a:buFont typeface="Arial"/>
              <a:defRPr sz="1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100" b="1" dirty="0"/>
              <a:t>Condoms </a:t>
            </a:r>
          </a:p>
        </p:txBody>
      </p:sp>
      <p:sp>
        <p:nvSpPr>
          <p:cNvPr id="387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7644894" y="5206002"/>
            <a:ext cx="82840" cy="8926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342872"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89" name="Content Placeholder 2"/>
          <p:cNvSpPr txBox="1"/>
          <p:nvPr/>
        </p:nvSpPr>
        <p:spPr>
          <a:xfrm>
            <a:off x="5795409" y="3248095"/>
            <a:ext cx="2107741" cy="2314505"/>
          </a:xfrm>
          <a:prstGeom prst="rect">
            <a:avLst/>
          </a:prstGeom>
          <a:solidFill>
            <a:srgbClr val="CAE4A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1" indent="75388" defTabSz="541737">
              <a:lnSpc>
                <a:spcPct val="99000"/>
              </a:lnSpc>
              <a:spcBef>
                <a:spcPts val="316"/>
              </a:spcBef>
              <a:defRPr sz="1738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5" b="1" dirty="0"/>
              <a:t>Other services to link to as needed</a:t>
            </a:r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>
                <a:solidFill>
                  <a:srgbClr val="FF0000"/>
                </a:solidFill>
              </a:rPr>
              <a:t>Laboratory STI diag</a:t>
            </a:r>
            <a:r>
              <a:rPr lang="en-US" sz="1050" dirty="0">
                <a:solidFill>
                  <a:srgbClr val="FF0000"/>
                </a:solidFill>
              </a:rPr>
              <a:t>nosis</a:t>
            </a:r>
            <a:endParaRPr sz="1050" dirty="0">
              <a:solidFill>
                <a:srgbClr val="FF0000"/>
              </a:solidFill>
            </a:endParaRPr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Hep B screening &amp; vaccination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Pregnancy test - links for ANC and abortion services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Mental health services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IPV/GBV service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Alcohols/substance use services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 </a:t>
            </a:r>
            <a:r>
              <a:rPr sz="1050" dirty="0" err="1"/>
              <a:t>CxCa</a:t>
            </a:r>
            <a:r>
              <a:rPr sz="1050" dirty="0"/>
              <a:t> screening and Rx</a:t>
            </a:r>
            <a:endParaRPr sz="900" dirty="0"/>
          </a:p>
          <a:p>
            <a:pPr marL="178138" lvl="1" indent="-102750" defTabSz="541737">
              <a:lnSpc>
                <a:spcPct val="99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3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VMMC</a:t>
            </a:r>
          </a:p>
          <a:p>
            <a:pPr lvl="1" indent="75388" defTabSz="541737">
              <a:lnSpc>
                <a:spcPct val="99000"/>
              </a:lnSpc>
              <a:spcBef>
                <a:spcPts val="316"/>
              </a:spcBef>
              <a:defRPr sz="1422">
                <a:latin typeface="Avenir Book"/>
                <a:ea typeface="Avenir Book"/>
                <a:cs typeface="Avenir Book"/>
                <a:sym typeface="Avenir Book"/>
              </a:defRPr>
            </a:pPr>
            <a:endParaRPr sz="750" dirty="0"/>
          </a:p>
        </p:txBody>
      </p:sp>
      <p:sp>
        <p:nvSpPr>
          <p:cNvPr id="390" name="Content Placeholder 2"/>
          <p:cNvSpPr txBox="1"/>
          <p:nvPr/>
        </p:nvSpPr>
        <p:spPr>
          <a:xfrm>
            <a:off x="1143106" y="5753057"/>
            <a:ext cx="6857791" cy="800143"/>
          </a:xfrm>
          <a:prstGeom prst="rect">
            <a:avLst/>
          </a:prstGeom>
          <a:solidFill>
            <a:srgbClr val="E5A07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1" indent="57257" algn="ctr" defTabSz="411446">
              <a:lnSpc>
                <a:spcPct val="88000"/>
              </a:lnSpc>
              <a:spcBef>
                <a:spcPts val="264"/>
              </a:spcBef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5" b="1" dirty="0"/>
              <a:t>Demand creation</a:t>
            </a:r>
          </a:p>
          <a:p>
            <a:pPr marL="136713" lvl="1" indent="-79456" algn="ctr" defTabSz="411446">
              <a:lnSpc>
                <a:spcPct val="88000"/>
              </a:lnSpc>
              <a:spcBef>
                <a:spcPts val="264"/>
              </a:spcBef>
              <a:buClr>
                <a:srgbClr val="000000"/>
              </a:buClr>
              <a:buSzPct val="100000"/>
              <a:buFont typeface="Arial"/>
              <a:buChar char="•"/>
              <a:defRPr sz="84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Prevention/ PrEP awareness</a:t>
            </a:r>
          </a:p>
          <a:p>
            <a:pPr marL="136713" lvl="1" indent="-79456" algn="ctr" defTabSz="411446">
              <a:lnSpc>
                <a:spcPct val="88000"/>
              </a:lnSpc>
              <a:spcBef>
                <a:spcPts val="264"/>
              </a:spcBef>
              <a:buClr>
                <a:srgbClr val="000000"/>
              </a:buClr>
              <a:buSzPct val="100000"/>
              <a:buFont typeface="Arial"/>
              <a:buChar char="•"/>
              <a:defRPr sz="84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HIVST to </a:t>
            </a:r>
            <a:r>
              <a:rPr sz="1050" dirty="0" err="1"/>
              <a:t>inc</a:t>
            </a:r>
            <a:r>
              <a:rPr sz="1050" dirty="0"/>
              <a:t> prevention and PrEP info</a:t>
            </a:r>
          </a:p>
          <a:p>
            <a:pPr marL="136713" lvl="1" indent="-79456" algn="ctr" defTabSz="411446">
              <a:lnSpc>
                <a:spcPct val="88000"/>
              </a:lnSpc>
              <a:spcBef>
                <a:spcPts val="264"/>
              </a:spcBef>
              <a:buClr>
                <a:srgbClr val="000000"/>
              </a:buClr>
              <a:buSzPct val="100000"/>
              <a:buFont typeface="Arial"/>
              <a:buChar char="•"/>
              <a:defRPr sz="84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 err="1"/>
              <a:t>NDoH</a:t>
            </a:r>
            <a:r>
              <a:rPr sz="1050" dirty="0"/>
              <a:t> web tool for info and service sites</a:t>
            </a:r>
          </a:p>
        </p:txBody>
      </p:sp>
      <p:sp>
        <p:nvSpPr>
          <p:cNvPr id="391" name="Arrow: Left-Right 1"/>
          <p:cNvSpPr/>
          <p:nvPr/>
        </p:nvSpPr>
        <p:spPr>
          <a:xfrm>
            <a:off x="5253425" y="3994599"/>
            <a:ext cx="562339" cy="27259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52CCFF"/>
          </a:solidFill>
          <a:ln w="12700">
            <a:miter lim="400000"/>
          </a:ln>
        </p:spPr>
        <p:txBody>
          <a:bodyPr lIns="25716" tIns="25716" rIns="25716" bIns="25716" anchor="ctr"/>
          <a:lstStyle/>
          <a:p>
            <a:pPr defTabSz="685743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1266"/>
          </a:p>
        </p:txBody>
      </p:sp>
      <p:sp>
        <p:nvSpPr>
          <p:cNvPr id="392" name="Content Placeholder 2"/>
          <p:cNvSpPr txBox="1"/>
          <p:nvPr/>
        </p:nvSpPr>
        <p:spPr>
          <a:xfrm>
            <a:off x="1020844" y="3039927"/>
            <a:ext cx="1845298" cy="1527129"/>
          </a:xfrm>
          <a:prstGeom prst="rect">
            <a:avLst/>
          </a:prstGeom>
          <a:solidFill>
            <a:srgbClr val="CCEBF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1" indent="68708" defTabSz="493735">
              <a:lnSpc>
                <a:spcPct val="110000"/>
              </a:lnSpc>
              <a:defRPr sz="1728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5" b="1" dirty="0"/>
              <a:t>Additional minimum package for those choosing PrEP</a:t>
            </a:r>
          </a:p>
          <a:p>
            <a:pPr marL="159516" lvl="1" indent="-90807" defTabSz="493735">
              <a:lnSpc>
                <a:spcPct val="110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2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Creatinine</a:t>
            </a:r>
            <a:r>
              <a:rPr sz="911" dirty="0"/>
              <a:t> (future plans to review frequency)</a:t>
            </a:r>
            <a:endParaRPr sz="683" dirty="0"/>
          </a:p>
          <a:p>
            <a:pPr marL="159516" lvl="1" indent="-90807" defTabSz="493735">
              <a:lnSpc>
                <a:spcPct val="110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2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050" dirty="0"/>
              <a:t>Adherence support – peer support</a:t>
            </a:r>
            <a:endParaRPr sz="900" dirty="0"/>
          </a:p>
          <a:p>
            <a:pPr marL="159516" lvl="1" indent="-90807" defTabSz="493735">
              <a:lnSpc>
                <a:spcPct val="110000"/>
              </a:lnSpc>
              <a:spcBef>
                <a:spcPts val="316"/>
              </a:spcBef>
              <a:buClr>
                <a:srgbClr val="000000"/>
              </a:buClr>
              <a:buSzPct val="100000"/>
              <a:buFont typeface="Arial"/>
              <a:buChar char="•"/>
              <a:defRPr sz="1728">
                <a:latin typeface="Avenir Book"/>
                <a:ea typeface="Avenir Book"/>
                <a:cs typeface="Avenir Book"/>
                <a:sym typeface="Avenir Book"/>
              </a:defRPr>
            </a:pPr>
            <a:endParaRPr sz="683" dirty="0"/>
          </a:p>
        </p:txBody>
      </p:sp>
      <p:sp>
        <p:nvSpPr>
          <p:cNvPr id="393" name="Arrow: Right 2"/>
          <p:cNvSpPr/>
          <p:nvPr/>
        </p:nvSpPr>
        <p:spPr>
          <a:xfrm rot="10800000">
            <a:off x="2914257" y="3939076"/>
            <a:ext cx="445756" cy="29209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2CCFF"/>
          </a:solidFill>
          <a:ln w="12700">
            <a:miter lim="400000"/>
          </a:ln>
        </p:spPr>
        <p:txBody>
          <a:bodyPr lIns="25716" tIns="25716" rIns="25716" bIns="25716" anchor="ctr"/>
          <a:lstStyle/>
          <a:p>
            <a:pPr defTabSz="685743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1266"/>
          </a:p>
        </p:txBody>
      </p:sp>
      <p:sp>
        <p:nvSpPr>
          <p:cNvPr id="394" name="Content Placeholder 2"/>
          <p:cNvSpPr txBox="1"/>
          <p:nvPr/>
        </p:nvSpPr>
        <p:spPr>
          <a:xfrm>
            <a:off x="1845819" y="5047623"/>
            <a:ext cx="1386892" cy="495285"/>
          </a:xfrm>
          <a:prstGeom prst="rect">
            <a:avLst/>
          </a:prstGeom>
          <a:solidFill>
            <a:srgbClr val="52C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lvl="1" indent="44851" defTabSz="322299">
              <a:lnSpc>
                <a:spcPct val="110000"/>
              </a:lnSpc>
              <a:spcBef>
                <a:spcPts val="211"/>
              </a:spcBef>
              <a:defRPr sz="1128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5" b="1" dirty="0"/>
              <a:t>PrEP screening tool/questions</a:t>
            </a:r>
          </a:p>
          <a:p>
            <a:pPr marL="104128" lvl="1" indent="-59277" defTabSz="322299">
              <a:lnSpc>
                <a:spcPct val="110000"/>
              </a:lnSpc>
              <a:spcBef>
                <a:spcPts val="211"/>
              </a:spcBef>
              <a:buClr>
                <a:srgbClr val="000000"/>
              </a:buClr>
              <a:buSzPct val="100000"/>
              <a:buFont typeface="Arial"/>
              <a:buChar char="•"/>
              <a:defRPr sz="1128">
                <a:latin typeface="Avenir Book"/>
                <a:ea typeface="Avenir Book"/>
                <a:cs typeface="Avenir Book"/>
                <a:sym typeface="Avenir Book"/>
              </a:defRPr>
            </a:pPr>
            <a:endParaRPr sz="595" dirty="0"/>
          </a:p>
        </p:txBody>
      </p:sp>
      <p:sp>
        <p:nvSpPr>
          <p:cNvPr id="395" name="Arrow: Right 3"/>
          <p:cNvSpPr/>
          <p:nvPr/>
        </p:nvSpPr>
        <p:spPr>
          <a:xfrm rot="17474324">
            <a:off x="2467045" y="4517015"/>
            <a:ext cx="911820" cy="1000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2CCFF"/>
          </a:solidFill>
          <a:ln w="12700">
            <a:miter lim="400000"/>
          </a:ln>
        </p:spPr>
        <p:txBody>
          <a:bodyPr lIns="25716" tIns="25716" rIns="25716" bIns="25716" anchor="ctr"/>
          <a:lstStyle/>
          <a:p>
            <a:pPr defTabSz="685743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1266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145A71-9806-E148-A922-2847940FE244}"/>
              </a:ext>
            </a:extLst>
          </p:cNvPr>
          <p:cNvSpPr txBox="1">
            <a:spLocks/>
          </p:cNvSpPr>
          <p:nvPr/>
        </p:nvSpPr>
        <p:spPr bwMode="auto">
          <a:xfrm>
            <a:off x="416275" y="1385017"/>
            <a:ext cx="8686800" cy="11915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85743" rtl="0" eaLnBrk="0" fontAlgn="base" hangingPunct="0">
              <a:lnSpc>
                <a:spcPct val="11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None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17045" indent="-121617" algn="l" defTabSz="685743" rtl="0" eaLnBrk="0" fontAlgn="base" hangingPunct="0">
              <a:lnSpc>
                <a:spcPct val="110000"/>
              </a:lnSpc>
              <a:spcBef>
                <a:spcPts val="738"/>
              </a:spcBef>
              <a:spcAft>
                <a:spcPct val="0"/>
              </a:spcAft>
              <a:buClrTx/>
              <a:buSzPct val="100000"/>
              <a:buChar char="–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79173" indent="-193726" algn="l" defTabSz="685743" rtl="0" eaLnBrk="0" fontAlgn="base" hangingPunct="0">
              <a:lnSpc>
                <a:spcPct val="110000"/>
              </a:lnSpc>
              <a:spcBef>
                <a:spcPts val="738"/>
              </a:spcBef>
              <a:spcAft>
                <a:spcPct val="0"/>
              </a:spcAft>
              <a:buClrTx/>
              <a:buSzPct val="100000"/>
              <a:buChar char="•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65007" indent="-193726" algn="l" defTabSz="685743" rtl="0" eaLnBrk="0" fontAlgn="base" hangingPunct="0">
              <a:lnSpc>
                <a:spcPct val="110000"/>
              </a:lnSpc>
              <a:spcBef>
                <a:spcPts val="738"/>
              </a:spcBef>
              <a:spcAft>
                <a:spcPct val="0"/>
              </a:spcAft>
              <a:buClrTx/>
              <a:buSzPct val="100000"/>
              <a:buChar char="–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06208" indent="-243234" algn="l" defTabSz="685743" rtl="0" eaLnBrk="0" fontAlgn="base" hangingPunct="0">
              <a:lnSpc>
                <a:spcPct val="110000"/>
              </a:lnSpc>
              <a:spcBef>
                <a:spcPts val="738"/>
              </a:spcBef>
              <a:spcAft>
                <a:spcPct val="0"/>
              </a:spcAft>
              <a:buClrTx/>
              <a:buSzPct val="100000"/>
              <a:buChar char="»"/>
              <a:defRPr sz="94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 err="1"/>
              <a:t>PrEP</a:t>
            </a:r>
            <a:r>
              <a:rPr lang="en-US" sz="2000" kern="0" dirty="0"/>
              <a:t> is not a stand alone service; meeting reproductive health needs could increase </a:t>
            </a:r>
            <a:r>
              <a:rPr lang="en-US" sz="2000" kern="0" dirty="0" err="1"/>
              <a:t>PrEP</a:t>
            </a:r>
            <a:r>
              <a:rPr lang="en-US" sz="2000" kern="0" dirty="0"/>
              <a:t> uptake and persistence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What is the ‘minimum </a:t>
            </a:r>
            <a:r>
              <a:rPr lang="en-US" sz="2000" kern="0" dirty="0" err="1"/>
              <a:t>PrEP</a:t>
            </a:r>
            <a:r>
              <a:rPr lang="en-US" sz="2000" kern="0" dirty="0"/>
              <a:t> package’? How to do it simply and cost-effectively?</a:t>
            </a:r>
          </a:p>
          <a:p>
            <a:r>
              <a:rPr lang="en-US" sz="1000" kern="0" dirty="0"/>
              <a:t> </a:t>
            </a:r>
            <a:endParaRPr lang="en-US" sz="2400" kern="0" dirty="0"/>
          </a:p>
          <a:p>
            <a:endParaRPr lang="en-US" sz="2800" kern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D1F5796-84CC-4140-961E-77D248CD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2700"/>
            <a:ext cx="9067800" cy="1143000"/>
          </a:xfrm>
        </p:spPr>
        <p:txBody>
          <a:bodyPr/>
          <a:lstStyle/>
          <a:p>
            <a:r>
              <a:rPr lang="en-US" sz="40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2</a:t>
            </a:r>
            <a:br>
              <a:rPr lang="en-US" sz="40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</a:t>
            </a:r>
            <a:r>
              <a:rPr lang="en-US" sz="32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3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reproductive health services</a:t>
            </a:r>
            <a:endParaRPr lang="en-US" sz="4000" b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C36D779-B31E-824C-8D66-B8107B76FBD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0" y="1178388"/>
            <a:ext cx="9030814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B068C-D8E9-8B41-8A91-4C7D295C7504}"/>
              </a:ext>
            </a:extLst>
          </p:cNvPr>
          <p:cNvSpPr txBox="1"/>
          <p:nvPr/>
        </p:nvSpPr>
        <p:spPr>
          <a:xfrm>
            <a:off x="5815764" y="6629400"/>
            <a:ext cx="3099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adapted from Rachel </a:t>
            </a:r>
            <a:r>
              <a:rPr lang="en-US" sz="1200" dirty="0" err="1"/>
              <a:t>Baggaley</a:t>
            </a:r>
            <a:r>
              <a:rPr lang="en-US" sz="1200" dirty="0"/>
              <a:t>, WHO</a:t>
            </a:r>
          </a:p>
        </p:txBody>
      </p:sp>
    </p:spTree>
    <p:extLst>
      <p:ext uri="{BB962C8B-B14F-4D97-AF65-F5344CB8AC3E}">
        <p14:creationId xmlns:p14="http://schemas.microsoft.com/office/powerpoint/2010/main" val="2182282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22" y="195969"/>
            <a:ext cx="8861895" cy="697559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STI services are key part of </a:t>
            </a:r>
            <a:r>
              <a:rPr lang="en-US" sz="32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PrEP</a:t>
            </a:r>
            <a:r>
              <a:rPr 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delivery</a:t>
            </a:r>
            <a:br>
              <a:rPr 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32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266700" y="1052924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522" y="1318507"/>
            <a:ext cx="5582278" cy="528414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12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STI testing in </a:t>
            </a:r>
            <a:r>
              <a:rPr lang="en-US" altLang="en-US" sz="2400" dirty="0" err="1">
                <a:latin typeface="Arial" charset="0"/>
                <a:ea typeface="Arial" charset="0"/>
                <a:cs typeface="Arial" charset="0"/>
              </a:rPr>
              <a:t>PrEP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programs meets young women’s and key populations’ needs, values &amp; preferences</a:t>
            </a:r>
            <a:endParaRPr lang="en-US" altLang="en-US" sz="1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1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Increasing investment in </a:t>
            </a:r>
            <a:r>
              <a:rPr lang="en-US" altLang="en-US" sz="2400" dirty="0" err="1">
                <a:latin typeface="Arial" charset="0"/>
                <a:ea typeface="Arial" charset="0"/>
                <a:cs typeface="Arial" charset="0"/>
              </a:rPr>
              <a:t>PrEP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programs could benefit STI control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Earlier diagnosis &amp; treatment (quarterly visits for refills)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Appropriate STI treatment will reduce antimicrobial resistance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Could leverage lower STI test costs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Arial" charset="0"/>
                <a:cs typeface="Arial" charset="0"/>
              </a:rPr>
              <a:t>Opportunity for POC diagnostics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alt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alt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900" b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1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99FF8-A225-C24C-A1AB-A57BB732B7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251509"/>
            <a:ext cx="3194678" cy="2648652"/>
          </a:xfrm>
          <a:prstGeom prst="rect">
            <a:avLst/>
          </a:prstGeom>
        </p:spPr>
      </p:pic>
      <p:pic>
        <p:nvPicPr>
          <p:cNvPr id="7" name="Picture 4" descr="Tenofovir -- Kabwohe -- Oct 2007">
            <a:extLst>
              <a:ext uri="{FF2B5EF4-FFF2-40B4-BE49-F238E27FC236}">
                <a16:creationId xmlns:a16="http://schemas.microsoft.com/office/drawing/2014/main" id="{C7DDF403-DD24-024A-B52D-58805C5A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33" y="4844579"/>
            <a:ext cx="1170967" cy="117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A2FAE8A-2454-C148-8C08-62BC348B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42" y="4844578"/>
            <a:ext cx="1098658" cy="117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2" descr="http://www.independent.co.uk/multimedia/archive/00170/injection_170187t.jpg">
            <a:extLst>
              <a:ext uri="{FF2B5EF4-FFF2-40B4-BE49-F238E27FC236}">
                <a16:creationId xmlns:a16="http://schemas.microsoft.com/office/drawing/2014/main" id="{6889E882-7625-EB4F-90EE-CA9A8B34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38" y="4844578"/>
            <a:ext cx="1132662" cy="11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177334-8AB2-F34A-A0E6-33F2A815F3B8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8988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B3CB-8C96-8843-8200-369D9F48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STI service models in </a:t>
            </a:r>
            <a:r>
              <a:rPr lang="en-US" sz="3600" dirty="0" err="1">
                <a:solidFill>
                  <a:schemeClr val="accent2"/>
                </a:solidFill>
              </a:rPr>
              <a:t>PrEP</a:t>
            </a:r>
            <a:r>
              <a:rPr lang="en-US" sz="3600" dirty="0">
                <a:solidFill>
                  <a:schemeClr val="accent2"/>
                </a:solidFill>
              </a:rPr>
              <a:t>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3E7C9-4315-E847-B078-032729BE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702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PrEP</a:t>
            </a:r>
            <a:r>
              <a:rPr lang="en-US" dirty="0"/>
              <a:t> services with Rapid or POCT for STI</a:t>
            </a:r>
          </a:p>
          <a:p>
            <a:pPr lvl="1"/>
            <a:r>
              <a:rPr lang="en-US" dirty="0"/>
              <a:t>UK – Dean St Express</a:t>
            </a:r>
          </a:p>
          <a:p>
            <a:r>
              <a:rPr lang="en-US" dirty="0" err="1"/>
              <a:t>PrEP</a:t>
            </a:r>
            <a:r>
              <a:rPr lang="en-US" dirty="0"/>
              <a:t> integrated into STI services </a:t>
            </a:r>
          </a:p>
          <a:p>
            <a:pPr lvl="1"/>
            <a:r>
              <a:rPr lang="en-US" dirty="0"/>
              <a:t>UK, Australia </a:t>
            </a:r>
          </a:p>
          <a:p>
            <a:pPr lvl="1"/>
            <a:r>
              <a:rPr lang="en-US" dirty="0"/>
              <a:t>Multi-site Ct/Ng screening </a:t>
            </a:r>
          </a:p>
          <a:p>
            <a:r>
              <a:rPr lang="en-US" dirty="0" err="1"/>
              <a:t>PrEP</a:t>
            </a:r>
            <a:r>
              <a:rPr lang="en-US" dirty="0"/>
              <a:t> services  with minimal STI screening</a:t>
            </a:r>
          </a:p>
          <a:p>
            <a:pPr lvl="1"/>
            <a:r>
              <a:rPr lang="en-US" dirty="0"/>
              <a:t>Japan, Brazil, Thailand</a:t>
            </a:r>
          </a:p>
          <a:p>
            <a:pPr lvl="1"/>
            <a:r>
              <a:rPr lang="en-US" dirty="0"/>
              <a:t>Syphilis only</a:t>
            </a:r>
          </a:p>
          <a:p>
            <a:pPr lvl="2"/>
            <a:r>
              <a:rPr lang="en-US" dirty="0"/>
              <a:t>Often no CT/NG screening due to costs</a:t>
            </a:r>
          </a:p>
          <a:p>
            <a:r>
              <a:rPr lang="en-US" dirty="0" err="1"/>
              <a:t>PrEP</a:t>
            </a:r>
            <a:r>
              <a:rPr lang="en-US" dirty="0"/>
              <a:t> services with syndromic management +/- presumptive treatment</a:t>
            </a:r>
          </a:p>
          <a:p>
            <a:pPr lvl="1"/>
            <a:r>
              <a:rPr lang="en-US" dirty="0"/>
              <a:t>South Africa, Kenya </a:t>
            </a:r>
          </a:p>
          <a:p>
            <a:r>
              <a:rPr lang="en-US" dirty="0" err="1"/>
              <a:t>PrEP</a:t>
            </a:r>
            <a:r>
              <a:rPr lang="en-US" dirty="0"/>
              <a:t> services with referral to another clinic sites STI services</a:t>
            </a:r>
          </a:p>
          <a:p>
            <a:pPr lvl="1"/>
            <a:r>
              <a:rPr lang="en-US" dirty="0"/>
              <a:t>Thailand (some sites)</a:t>
            </a:r>
          </a:p>
          <a:p>
            <a:r>
              <a:rPr lang="en-US" dirty="0" err="1"/>
              <a:t>PrEP</a:t>
            </a:r>
            <a:r>
              <a:rPr lang="en-US" dirty="0"/>
              <a:t> services with no STI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CFDF7-442A-744B-915B-A90203FF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72210" y="3567671"/>
            <a:ext cx="3142062" cy="459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264ED-36B5-B548-8DC8-9B5ED0062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6" y="1822847"/>
            <a:ext cx="142875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4DC0C-4CD5-844C-B747-D038787FD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971" y="4807054"/>
            <a:ext cx="1039155" cy="1193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B46BA-C35D-6F4B-8DE9-8AF6FEDC5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971" y="3184232"/>
            <a:ext cx="1219200" cy="12192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5C0557-8075-2348-A7BC-B9EE0847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8476" y="6245225"/>
            <a:ext cx="3086100" cy="273844"/>
          </a:xfrm>
        </p:spPr>
        <p:txBody>
          <a:bodyPr/>
          <a:lstStyle/>
          <a:p>
            <a:r>
              <a:rPr lang="en-US" dirty="0"/>
              <a:t>Slide courtesy of Jason 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4029CEC-0BF4-FA40-99E0-8BEDD6A9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F0CE-700E-B94F-BD21-A070AFB6FB98}" type="slidenum">
              <a:rPr lang="en-US" smtClean="0"/>
              <a:t>25</a:t>
            </a:fld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D688F9A-4F81-FD4B-AB94-B91AFAE612F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6700" y="1188139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8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B02B-4B10-CF4C-9895-B23D223D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152400"/>
            <a:ext cx="90678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Addressing STIs within </a:t>
            </a:r>
            <a:r>
              <a:rPr lang="en-US" sz="3600" dirty="0" err="1">
                <a:solidFill>
                  <a:schemeClr val="accent2"/>
                </a:solidFill>
              </a:rPr>
              <a:t>PrEP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 err="1">
                <a:solidFill>
                  <a:schemeClr val="accent2"/>
                </a:solidFill>
              </a:rPr>
              <a:t>programmes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55760-8681-AF41-B1E3-4F6C4DA6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81" y="1295400"/>
            <a:ext cx="4617637" cy="5440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0CC16-3BAB-EB4B-90E2-A6C9DFE0D77B}"/>
              </a:ext>
            </a:extLst>
          </p:cNvPr>
          <p:cNvSpPr txBox="1"/>
          <p:nvPr/>
        </p:nvSpPr>
        <p:spPr>
          <a:xfrm>
            <a:off x="6705600" y="6400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WHO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CFF5E-6435-5A46-B541-6F732EDB907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0668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86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D8EF5C-BF24-734E-A759-27E13ABA56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7620000" cy="4343400"/>
          </a:xfrm>
        </p:spPr>
        <p:txBody>
          <a:bodyPr/>
          <a:lstStyle/>
          <a:p>
            <a:r>
              <a:rPr lang="en-US" sz="2400" dirty="0"/>
              <a:t>Durban clinic used </a:t>
            </a:r>
            <a:r>
              <a:rPr lang="en-US" sz="2400" dirty="0" err="1"/>
              <a:t>GenXpert</a:t>
            </a:r>
            <a:r>
              <a:rPr lang="en-US" sz="2400" dirty="0"/>
              <a:t> POC testing for CT,GC, and TV with results in 2 </a:t>
            </a:r>
            <a:r>
              <a:rPr lang="en-US" sz="2400" dirty="0" err="1"/>
              <a:t>hrs</a:t>
            </a:r>
            <a:endParaRPr lang="en-US" sz="2400" dirty="0"/>
          </a:p>
          <a:p>
            <a:r>
              <a:rPr lang="en-US" sz="2400" dirty="0"/>
              <a:t>Expedited partner treatment kit</a:t>
            </a:r>
          </a:p>
          <a:p>
            <a:r>
              <a:rPr lang="en-US" sz="2400" dirty="0"/>
              <a:t>267 women, median age of 23</a:t>
            </a:r>
          </a:p>
          <a:p>
            <a:r>
              <a:rPr lang="en-US" sz="2400" dirty="0"/>
              <a:t>18% CT, 5% GC, 3% TV</a:t>
            </a:r>
          </a:p>
          <a:p>
            <a:r>
              <a:rPr lang="en-US" sz="2400" dirty="0"/>
              <a:t>Of 63 women with STI, 87% accepted EPT kit &amp; 89% reported partner was treated</a:t>
            </a:r>
          </a:p>
          <a:p>
            <a:r>
              <a:rPr lang="en-US" sz="2400" dirty="0"/>
              <a:t>Focus group discussions: improved communication with SP, who appreciated not having to take time off work/travel to clinic, no IPV reported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7A9DD-05EB-4D4F-BCD5-5AC9A2717CFB}"/>
              </a:ext>
            </a:extLst>
          </p:cNvPr>
          <p:cNvSpPr txBox="1"/>
          <p:nvPr/>
        </p:nvSpPr>
        <p:spPr>
          <a:xfrm>
            <a:off x="5257800" y="64770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Garrett </a:t>
            </a:r>
            <a:r>
              <a:rPr lang="en-US" dirty="0" err="1"/>
              <a:t>PLoS</a:t>
            </a:r>
            <a:r>
              <a:rPr lang="en-US" dirty="0"/>
              <a:t> One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398A8-B356-6A40-B4DE-519D381721FA}"/>
              </a:ext>
            </a:extLst>
          </p:cNvPr>
          <p:cNvSpPr txBox="1"/>
          <p:nvPr/>
        </p:nvSpPr>
        <p:spPr>
          <a:xfrm>
            <a:off x="342900" y="294382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Priority 3: Expedited partner treatment 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Feasible, acceptable &amp; underutilized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5EDB2-561F-4D43-9799-474490FB47B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6700" y="1600200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3050" y="1691415"/>
            <a:ext cx="5080397" cy="2135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Lancet ID 2018;18:308-17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772151" y="1143000"/>
            <a:ext cx="3328268" cy="4114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772150" y="1722120"/>
            <a:ext cx="3328268" cy="41148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914353" y="1146235"/>
            <a:ext cx="3318385" cy="40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225"/>
              </a:spcAft>
            </a:pPr>
            <a:r>
              <a:rPr lang="en-US" sz="105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On Demand PEP Doxycycline 200 mg</a:t>
            </a:r>
          </a:p>
          <a:p>
            <a:pPr algn="ctr" eaLnBrk="1" hangingPunct="1">
              <a:lnSpc>
                <a:spcPct val="90000"/>
              </a:lnSpc>
              <a:spcAft>
                <a:spcPts val="225"/>
              </a:spcAft>
            </a:pPr>
            <a:r>
              <a:rPr lang="en-US" sz="1050" b="1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(~24 hours after sex, up to 72 hours)</a:t>
            </a: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796264" y="1338000"/>
            <a:ext cx="971550" cy="338400"/>
          </a:xfrm>
          <a:custGeom>
            <a:avLst/>
            <a:gdLst>
              <a:gd name="T0" fmla="*/ 0 w 356"/>
              <a:gd name="T1" fmla="*/ 2147483647 h 277"/>
              <a:gd name="T2" fmla="*/ 2147483647 w 356"/>
              <a:gd name="T3" fmla="*/ 0 h 27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6" h="277">
                <a:moveTo>
                  <a:pt x="0" y="277"/>
                </a:moveTo>
                <a:lnTo>
                  <a:pt x="356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</a:pPr>
            <a:endParaRPr lang="en-US" sz="1050" dirty="0">
              <a:solidFill>
                <a:prstClr val="black"/>
              </a:solidFill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flipV="1">
            <a:off x="4794096" y="1712401"/>
            <a:ext cx="971550" cy="268799"/>
          </a:xfrm>
          <a:custGeom>
            <a:avLst/>
            <a:gdLst>
              <a:gd name="T0" fmla="*/ 0 w 356"/>
              <a:gd name="T1" fmla="*/ 2147483647 h 277"/>
              <a:gd name="T2" fmla="*/ 2147483647 w 356"/>
              <a:gd name="T3" fmla="*/ 0 h 27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6" h="277">
                <a:moveTo>
                  <a:pt x="0" y="277"/>
                </a:moveTo>
                <a:lnTo>
                  <a:pt x="356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</a:pPr>
            <a:endParaRPr lang="en-US" sz="1050" dirty="0">
              <a:solidFill>
                <a:prstClr val="black"/>
              </a:solidFill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195091" y="2117288"/>
            <a:ext cx="101181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EEE800"/>
              </a:buClr>
              <a:buSzPct val="125000"/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ea typeface="+mn-ea"/>
                <a:cs typeface="Arial" pitchFamily="34" charset="0"/>
              </a:rPr>
              <a:t>Randomization</a:t>
            </a:r>
          </a:p>
          <a:p>
            <a:pPr algn="ctr"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ea typeface="+mn-ea"/>
                <a:cs typeface="Arial" pitchFamily="34" charset="0"/>
              </a:rPr>
              <a:t>1:1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772150" y="1844733"/>
            <a:ext cx="3332604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225"/>
              </a:spcAft>
            </a:pPr>
            <a:r>
              <a:rPr lang="en-US" sz="1200" b="1" dirty="0">
                <a:latin typeface="Arial" pitchFamily="34" charset="0"/>
                <a:ea typeface="+mn-ea"/>
                <a:cs typeface="Arial" pitchFamily="34" charset="0"/>
              </a:rPr>
              <a:t>No PEP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68201" y="2128844"/>
            <a:ext cx="3328269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Visits: baseline and every 2 months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 Serologic assays for HIV and syphilis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 PCR assays for chlamydia and gonorrhea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 Urine, anal, and throat samples collected</a:t>
            </a:r>
          </a:p>
        </p:txBody>
      </p:sp>
      <p:pic>
        <p:nvPicPr>
          <p:cNvPr id="16" name="Picture 15" descr="Screen Shot 2018-03-15 at 9.26.50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3" y="1198754"/>
            <a:ext cx="4286250" cy="1427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01ADE8-6ED1-CC45-ADB8-B42A5C177F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" y="2588410"/>
            <a:ext cx="5776247" cy="3621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43CAAF-2444-3241-94E8-0B675AC266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866" y="3031500"/>
            <a:ext cx="2934392" cy="2907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3A6850-F96D-444C-AFE2-C2FC58606A52}"/>
              </a:ext>
            </a:extLst>
          </p:cNvPr>
          <p:cNvSpPr txBox="1"/>
          <p:nvPr/>
        </p:nvSpPr>
        <p:spPr>
          <a:xfrm>
            <a:off x="6564255" y="5810336"/>
            <a:ext cx="2536163" cy="435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Incidence of gonorrhea (n=47):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 No PEP (n=25): 35/100 person-years.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kern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 PEP (n=22): 29/100 person-years).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83808C-E688-264C-8EA1-FEA38563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1" y="143585"/>
            <a:ext cx="9144000" cy="11430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Priority 4</a:t>
            </a:r>
            <a:br>
              <a:rPr lang="en-US" alt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Evaluate innovative STI interventions</a:t>
            </a:r>
            <a:br>
              <a:rPr lang="en-US" altLang="en-US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FF1356B9-6556-ED4F-ADEA-6563AC6A09D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7083" y="1001927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27061"/>
            <a:ext cx="8724900" cy="971550"/>
          </a:xfrm>
        </p:spPr>
        <p:txBody>
          <a:bodyPr/>
          <a:lstStyle/>
          <a:p>
            <a:pPr algn="l"/>
            <a:r>
              <a:rPr lang="en-US" sz="3000" dirty="0">
                <a:solidFill>
                  <a:schemeClr val="accent2"/>
                </a:solidFill>
              </a:rPr>
              <a:t>Equipoise to study doxy PEP for syphilis &amp; 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97527"/>
            <a:ext cx="4040188" cy="2963466"/>
          </a:xfrm>
        </p:spPr>
        <p:txBody>
          <a:bodyPr/>
          <a:lstStyle/>
          <a:p>
            <a:r>
              <a:rPr lang="en-US" sz="2000" dirty="0"/>
              <a:t>Effective in early work</a:t>
            </a:r>
          </a:p>
          <a:p>
            <a:r>
              <a:rPr lang="en-US" sz="2000" dirty="0"/>
              <a:t>Relatively safe drug</a:t>
            </a:r>
          </a:p>
          <a:p>
            <a:pPr lvl="1"/>
            <a:r>
              <a:rPr lang="en-US" sz="1800" dirty="0"/>
              <a:t>Chronic use in acne vulgaris</a:t>
            </a:r>
          </a:p>
          <a:p>
            <a:r>
              <a:rPr lang="en-US" sz="2000" dirty="0"/>
              <a:t>Easy to administer</a:t>
            </a:r>
          </a:p>
          <a:p>
            <a:r>
              <a:rPr lang="en-US" sz="2000" dirty="0"/>
              <a:t>Few other options for prevention</a:t>
            </a:r>
          </a:p>
          <a:p>
            <a:r>
              <a:rPr lang="en-US" sz="2000" dirty="0"/>
              <a:t>Considerable interest among some MSM surveyed, with use already reported </a:t>
            </a:r>
            <a:r>
              <a:rPr lang="en-US" sz="1200" dirty="0"/>
              <a:t>(Spinelli 2018)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788209"/>
            <a:ext cx="4041775" cy="3951288"/>
          </a:xfrm>
        </p:spPr>
        <p:txBody>
          <a:bodyPr/>
          <a:lstStyle/>
          <a:p>
            <a:r>
              <a:rPr lang="en-US" sz="2000" dirty="0"/>
              <a:t>Limited data; duration?</a:t>
            </a:r>
          </a:p>
          <a:p>
            <a:r>
              <a:rPr lang="en-US" sz="2000" dirty="0"/>
              <a:t>Costs</a:t>
            </a:r>
          </a:p>
          <a:p>
            <a:r>
              <a:rPr lang="en-US" sz="2000" dirty="0"/>
              <a:t>Side effects of doxycycline</a:t>
            </a:r>
          </a:p>
          <a:p>
            <a:pPr lvl="1"/>
            <a:r>
              <a:rPr lang="en-US" sz="1800" dirty="0"/>
              <a:t>Esophagitis/ulceration</a:t>
            </a:r>
          </a:p>
          <a:p>
            <a:pPr lvl="1"/>
            <a:r>
              <a:rPr lang="en-US" sz="1800" dirty="0"/>
              <a:t>Photosensitivity</a:t>
            </a:r>
          </a:p>
          <a:p>
            <a:r>
              <a:rPr lang="en-US" sz="2000" dirty="0"/>
              <a:t>Risk compensation?</a:t>
            </a:r>
          </a:p>
          <a:p>
            <a:r>
              <a:rPr lang="en-US" sz="2000" dirty="0"/>
              <a:t>Reproductive concerns (women)? </a:t>
            </a:r>
          </a:p>
          <a:p>
            <a:r>
              <a:rPr lang="en-US" sz="2000" dirty="0"/>
              <a:t>Antibiotic resistance</a:t>
            </a:r>
          </a:p>
          <a:p>
            <a:r>
              <a:rPr lang="en-US" sz="2000" dirty="0"/>
              <a:t>Microbiome effects</a:t>
            </a:r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888F0-C1FC-9944-A6DC-63A8A387AB2F}"/>
              </a:ext>
            </a:extLst>
          </p:cNvPr>
          <p:cNvSpPr/>
          <p:nvPr/>
        </p:nvSpPr>
        <p:spPr>
          <a:xfrm>
            <a:off x="609600" y="1371600"/>
            <a:ext cx="3053594" cy="4154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685750"/>
            <a:r>
              <a:rPr lang="en-US" sz="2100" dirty="0">
                <a:solidFill>
                  <a:schemeClr val="bg1"/>
                </a:solidFill>
                <a:latin typeface="+mj-lt"/>
              </a:rPr>
              <a:t>Pros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EA76F7-C400-824E-9F54-040EF74FDB60}"/>
              </a:ext>
            </a:extLst>
          </p:cNvPr>
          <p:cNvSpPr/>
          <p:nvPr/>
        </p:nvSpPr>
        <p:spPr>
          <a:xfrm>
            <a:off x="4733365" y="1371600"/>
            <a:ext cx="3053594" cy="4154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685750"/>
            <a:r>
              <a:rPr lang="en-US" sz="2100" dirty="0">
                <a:solidFill>
                  <a:schemeClr val="bg1"/>
                </a:solidFill>
                <a:latin typeface="+mj-lt"/>
              </a:rPr>
              <a:t>Cons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562123-2D87-EF45-B2CA-593ADBC0AA7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2900" y="1092176"/>
            <a:ext cx="86106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5BB11-7AB1-6641-A4FE-513915B7DFAE}"/>
              </a:ext>
            </a:extLst>
          </p:cNvPr>
          <p:cNvSpPr txBox="1"/>
          <p:nvPr/>
        </p:nvSpPr>
        <p:spPr>
          <a:xfrm>
            <a:off x="342900" y="5849993"/>
            <a:ext cx="9105900" cy="7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lvl="3" indent="-388938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Doxy PEP &amp; </a:t>
            </a:r>
            <a:r>
              <a:rPr lang="en-US" altLang="en-US" sz="2000" dirty="0" err="1">
                <a:ea typeface="Arial" charset="0"/>
                <a:cs typeface="Arial" charset="0"/>
              </a:rPr>
              <a:t>PrEP</a:t>
            </a:r>
            <a:r>
              <a:rPr lang="en-US" altLang="en-US" sz="2000" dirty="0">
                <a:ea typeface="Arial" charset="0"/>
                <a:cs typeface="Arial" charset="0"/>
              </a:rPr>
              <a:t> studies in MSM in US, Australia &amp; France</a:t>
            </a:r>
          </a:p>
          <a:p>
            <a:pPr marL="860425" lvl="3" indent="-388938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Doxy PEP in Kenyan women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0BCC6B-A364-E64D-8045-EB583D127664}"/>
              </a:ext>
            </a:extLst>
          </p:cNvPr>
          <p:cNvSpPr/>
          <p:nvPr/>
        </p:nvSpPr>
        <p:spPr>
          <a:xfrm>
            <a:off x="2432806" y="5451902"/>
            <a:ext cx="3053594" cy="4154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685750"/>
            <a:r>
              <a:rPr lang="en-US" sz="2100" dirty="0">
                <a:solidFill>
                  <a:schemeClr val="bg1"/>
                </a:solidFill>
                <a:latin typeface="+mj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43837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Numbers on PrEP.png">
            <a:extLst>
              <a:ext uri="{FF2B5EF4-FFF2-40B4-BE49-F238E27FC236}">
                <a16:creationId xmlns:a16="http://schemas.microsoft.com/office/drawing/2014/main" id="{6B19B19C-B9A1-46EF-8DB1-BC41A77936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4646" r="1569" b="5339"/>
          <a:stretch>
            <a:fillRect/>
          </a:stretch>
        </p:blipFill>
        <p:spPr bwMode="auto">
          <a:xfrm>
            <a:off x="0" y="1897063"/>
            <a:ext cx="9144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5" name="Group 18">
            <a:extLst>
              <a:ext uri="{FF2B5EF4-FFF2-40B4-BE49-F238E27FC236}">
                <a16:creationId xmlns:a16="http://schemas.microsoft.com/office/drawing/2014/main" id="{A3332B5D-267F-4692-8495-4B55D1DA1FAC}"/>
              </a:ext>
            </a:extLst>
          </p:cNvPr>
          <p:cNvGrpSpPr>
            <a:grpSpLocks/>
          </p:cNvGrpSpPr>
          <p:nvPr/>
        </p:nvGrpSpPr>
        <p:grpSpPr bwMode="auto">
          <a:xfrm>
            <a:off x="0" y="4422775"/>
            <a:ext cx="2441575" cy="2058988"/>
            <a:chOff x="0" y="4502054"/>
            <a:chExt cx="2441640" cy="20598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7AD02F-7299-4D54-9F01-31399097EA80}"/>
                </a:ext>
              </a:extLst>
            </p:cNvPr>
            <p:cNvSpPr/>
            <p:nvPr/>
          </p:nvSpPr>
          <p:spPr>
            <a:xfrm>
              <a:off x="0" y="4633870"/>
              <a:ext cx="1320835" cy="1206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0364" name="Picture 2" descr="Screen Shot 2018-05-11 at 10.56.12.png">
              <a:extLst>
                <a:ext uri="{FF2B5EF4-FFF2-40B4-BE49-F238E27FC236}">
                  <a16:creationId xmlns:a16="http://schemas.microsoft.com/office/drawing/2014/main" id="{F9876F45-8EE1-48D9-9D9D-A75D885C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10" y="4815967"/>
              <a:ext cx="3048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5" name="Picture 5" descr="Screen Shot 2018-05-11 at 10.56.17.png">
              <a:extLst>
                <a:ext uri="{FF2B5EF4-FFF2-40B4-BE49-F238E27FC236}">
                  <a16:creationId xmlns:a16="http://schemas.microsoft.com/office/drawing/2014/main" id="{ED31A82C-A49B-426E-ABD3-3DDCD890E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10" y="5192940"/>
              <a:ext cx="304800" cy="25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6" name="Picture 7" descr="Screen Shot 2018-05-11 at 10.56.03.png">
              <a:extLst>
                <a:ext uri="{FF2B5EF4-FFF2-40B4-BE49-F238E27FC236}">
                  <a16:creationId xmlns:a16="http://schemas.microsoft.com/office/drawing/2014/main" id="{BA10E271-7615-40BA-94E9-1AD7F4EB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10" y="5556699"/>
              <a:ext cx="304800" cy="28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7" name="Picture 8" descr="Screen Shot 2018-05-11 at 10.56.49.png">
              <a:extLst>
                <a:ext uri="{FF2B5EF4-FFF2-40B4-BE49-F238E27FC236}">
                  <a16:creationId xmlns:a16="http://schemas.microsoft.com/office/drawing/2014/main" id="{7ABC1383-9AF3-4C58-B6C7-8D03AB25C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10" y="5923178"/>
              <a:ext cx="304800" cy="26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8" name="Picture 9" descr="Screen Shot 2018-05-11 at 10.56.09.png">
              <a:extLst>
                <a:ext uri="{FF2B5EF4-FFF2-40B4-BE49-F238E27FC236}">
                  <a16:creationId xmlns:a16="http://schemas.microsoft.com/office/drawing/2014/main" id="{2E5FEE7A-BE07-4147-B544-29D80269A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10" y="6282475"/>
              <a:ext cx="2921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69" name="TextBox 12">
              <a:extLst>
                <a:ext uri="{FF2B5EF4-FFF2-40B4-BE49-F238E27FC236}">
                  <a16:creationId xmlns:a16="http://schemas.microsoft.com/office/drawing/2014/main" id="{53F536C7-6A5F-40B0-A987-72E5228DC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10" y="4502054"/>
              <a:ext cx="21693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Est. numbers on PrEP:</a:t>
              </a:r>
            </a:p>
          </p:txBody>
        </p:sp>
        <p:sp>
          <p:nvSpPr>
            <p:cNvPr id="100370" name="TextBox 13">
              <a:extLst>
                <a:ext uri="{FF2B5EF4-FFF2-40B4-BE49-F238E27FC236}">
                  <a16:creationId xmlns:a16="http://schemas.microsoft.com/office/drawing/2014/main" id="{7DBD028E-DD04-4A06-AA94-83EC74F04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10" y="4801874"/>
              <a:ext cx="1885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&lt;100</a:t>
              </a:r>
            </a:p>
          </p:txBody>
        </p:sp>
        <p:sp>
          <p:nvSpPr>
            <p:cNvPr id="100371" name="TextBox 14">
              <a:extLst>
                <a:ext uri="{FF2B5EF4-FFF2-40B4-BE49-F238E27FC236}">
                  <a16:creationId xmlns:a16="http://schemas.microsoft.com/office/drawing/2014/main" id="{CD33C431-E5F8-4F79-AE82-9C190CC1A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817" y="5153008"/>
              <a:ext cx="1885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100 - 1,000</a:t>
              </a:r>
            </a:p>
          </p:txBody>
        </p:sp>
        <p:sp>
          <p:nvSpPr>
            <p:cNvPr id="100372" name="TextBox 15">
              <a:extLst>
                <a:ext uri="{FF2B5EF4-FFF2-40B4-BE49-F238E27FC236}">
                  <a16:creationId xmlns:a16="http://schemas.microsoft.com/office/drawing/2014/main" id="{D82637AD-EA9E-45F2-8C0D-A4784C70D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817" y="5519695"/>
              <a:ext cx="1885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1,000 – 10,000</a:t>
              </a:r>
            </a:p>
          </p:txBody>
        </p:sp>
        <p:sp>
          <p:nvSpPr>
            <p:cNvPr id="100373" name="TextBox 16">
              <a:extLst>
                <a:ext uri="{FF2B5EF4-FFF2-40B4-BE49-F238E27FC236}">
                  <a16:creationId xmlns:a16="http://schemas.microsoft.com/office/drawing/2014/main" id="{26A91A12-D492-4776-A22A-83F858620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817" y="5877818"/>
              <a:ext cx="1885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10,000 – 100,000</a:t>
              </a:r>
            </a:p>
          </p:txBody>
        </p:sp>
        <p:sp>
          <p:nvSpPr>
            <p:cNvPr id="100374" name="TextBox 17">
              <a:extLst>
                <a:ext uri="{FF2B5EF4-FFF2-40B4-BE49-F238E27FC236}">
                  <a16:creationId xmlns:a16="http://schemas.microsoft.com/office/drawing/2014/main" id="{693266EF-DA89-431F-B543-9DDE50D42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817" y="6248455"/>
              <a:ext cx="1885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</a:rPr>
                <a:t>&gt;100,000</a:t>
              </a:r>
            </a:p>
          </p:txBody>
        </p:sp>
      </p:grpSp>
      <p:sp>
        <p:nvSpPr>
          <p:cNvPr id="100356" name="TextBox 19">
            <a:extLst>
              <a:ext uri="{FF2B5EF4-FFF2-40B4-BE49-F238E27FC236}">
                <a16:creationId xmlns:a16="http://schemas.microsoft.com/office/drawing/2014/main" id="{863EB67A-701E-492D-BB91-A48EAFFD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6334125"/>
            <a:ext cx="443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venir Book"/>
                <a:ea typeface="Avenir Book"/>
                <a:cs typeface="Avenir Book"/>
              </a:rPr>
              <a:t>Data from AVAC.org 2018 - https://www.prepwatch.org/country-updates/ </a:t>
            </a:r>
          </a:p>
        </p:txBody>
      </p:sp>
      <p:sp>
        <p:nvSpPr>
          <p:cNvPr id="100357" name="TextBox 3">
            <a:extLst>
              <a:ext uri="{FF2B5EF4-FFF2-40B4-BE49-F238E27FC236}">
                <a16:creationId xmlns:a16="http://schemas.microsoft.com/office/drawing/2014/main" id="{1DFDA9DE-49A7-483F-BB19-7C689B7A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2906713"/>
            <a:ext cx="974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venir Book"/>
                <a:ea typeface="Avenir Book"/>
                <a:cs typeface="Avenir Book"/>
              </a:rPr>
              <a:t>1,100</a:t>
            </a:r>
          </a:p>
        </p:txBody>
      </p:sp>
      <p:sp>
        <p:nvSpPr>
          <p:cNvPr id="100358" name="TextBox 20">
            <a:extLst>
              <a:ext uri="{FF2B5EF4-FFF2-40B4-BE49-F238E27FC236}">
                <a16:creationId xmlns:a16="http://schemas.microsoft.com/office/drawing/2014/main" id="{56A7851A-9F75-430F-A227-430B046EB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3532188"/>
            <a:ext cx="1144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Avenir Book"/>
                <a:ea typeface="Avenir Book"/>
                <a:cs typeface="Avenir Book"/>
              </a:rPr>
              <a:t>225,000</a:t>
            </a:r>
          </a:p>
        </p:txBody>
      </p:sp>
      <p:sp>
        <p:nvSpPr>
          <p:cNvPr id="100359" name="TextBox 22">
            <a:extLst>
              <a:ext uri="{FF2B5EF4-FFF2-40B4-BE49-F238E27FC236}">
                <a16:creationId xmlns:a16="http://schemas.microsoft.com/office/drawing/2014/main" id="{BB6351C5-6D11-44F4-AE93-6BE70C6D3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4859338"/>
            <a:ext cx="976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venir Book"/>
                <a:ea typeface="Avenir Book"/>
                <a:cs typeface="Avenir Book"/>
              </a:rPr>
              <a:t>1,500</a:t>
            </a:r>
          </a:p>
        </p:txBody>
      </p:sp>
      <p:sp>
        <p:nvSpPr>
          <p:cNvPr id="100360" name="TextBox 23">
            <a:extLst>
              <a:ext uri="{FF2B5EF4-FFF2-40B4-BE49-F238E27FC236}">
                <a16:creationId xmlns:a16="http://schemas.microsoft.com/office/drawing/2014/main" id="{A2B4F571-0F8D-421B-919B-EF2E32555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775" y="5302250"/>
            <a:ext cx="976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venir Book"/>
                <a:ea typeface="Avenir Book"/>
                <a:cs typeface="Avenir Book"/>
              </a:rPr>
              <a:t>14,600</a:t>
            </a:r>
          </a:p>
        </p:txBody>
      </p:sp>
      <p:sp>
        <p:nvSpPr>
          <p:cNvPr id="100361" name="TextBox 24">
            <a:extLst>
              <a:ext uri="{FF2B5EF4-FFF2-40B4-BE49-F238E27FC236}">
                <a16:creationId xmlns:a16="http://schemas.microsoft.com/office/drawing/2014/main" id="{3C8F599D-B0EA-48CF-9A25-B5362525D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3636963"/>
            <a:ext cx="976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venir Book"/>
                <a:ea typeface="Avenir Book"/>
                <a:cs typeface="Avenir Book"/>
              </a:rPr>
              <a:t>700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3E78C7-CF1F-49C6-BFE7-8AE98EFD3806}"/>
              </a:ext>
            </a:extLst>
          </p:cNvPr>
          <p:cNvSpPr/>
          <p:nvPr/>
        </p:nvSpPr>
        <p:spPr>
          <a:xfrm>
            <a:off x="504825" y="381000"/>
            <a:ext cx="8426450" cy="708025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marL="12700" algn="ctr">
              <a:defRPr/>
            </a:pPr>
            <a:r>
              <a:rPr lang="en-US" sz="4000" b="1" spc="-5" dirty="0">
                <a:solidFill>
                  <a:schemeClr val="accent2"/>
                </a:solidFill>
              </a:rPr>
              <a:t>O</a:t>
            </a:r>
            <a:r>
              <a:rPr lang="en-US" sz="4000" b="1" spc="-80" dirty="0">
                <a:solidFill>
                  <a:schemeClr val="accent2"/>
                </a:solidFill>
              </a:rPr>
              <a:t>r</a:t>
            </a:r>
            <a:r>
              <a:rPr lang="en-US" sz="4000" b="1" spc="-15" dirty="0">
                <a:solidFill>
                  <a:schemeClr val="accent2"/>
                </a:solidFill>
              </a:rPr>
              <a:t>al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en-US" sz="4000" b="1" spc="-5" dirty="0">
                <a:solidFill>
                  <a:schemeClr val="accent2"/>
                </a:solidFill>
              </a:rPr>
              <a:t>PrE</a:t>
            </a:r>
            <a:r>
              <a:rPr lang="en-US" sz="4000" b="1" dirty="0">
                <a:solidFill>
                  <a:schemeClr val="accent2"/>
                </a:solidFill>
              </a:rPr>
              <a:t>P</a:t>
            </a:r>
            <a:r>
              <a:rPr lang="en-US" sz="4000" b="1" spc="-20" dirty="0">
                <a:solidFill>
                  <a:schemeClr val="accent2"/>
                </a:solidFill>
              </a:rPr>
              <a:t> </a:t>
            </a:r>
            <a:r>
              <a:rPr lang="en-US" sz="4000" b="1" spc="-25" dirty="0">
                <a:solidFill>
                  <a:schemeClr val="accent2"/>
                </a:solidFill>
              </a:rPr>
              <a:t>Globa</a:t>
            </a:r>
            <a:r>
              <a:rPr lang="en-US" sz="4000" b="1" spc="-10" dirty="0">
                <a:solidFill>
                  <a:schemeClr val="accent2"/>
                </a:solidFill>
              </a:rPr>
              <a:t>l</a:t>
            </a:r>
            <a:r>
              <a:rPr lang="en-US" sz="4000" b="1" spc="10" dirty="0">
                <a:solidFill>
                  <a:schemeClr val="accent2"/>
                </a:solidFill>
              </a:rPr>
              <a:t> </a:t>
            </a:r>
            <a:r>
              <a:rPr lang="en-US" sz="4000" b="1" spc="-35" dirty="0">
                <a:solidFill>
                  <a:schemeClr val="accent2"/>
                </a:solidFill>
              </a:rPr>
              <a:t>R</a:t>
            </a:r>
            <a:r>
              <a:rPr lang="en-US" sz="4000" b="1" spc="-15" dirty="0">
                <a:solidFill>
                  <a:schemeClr val="accent2"/>
                </a:solidFill>
              </a:rPr>
              <a:t>ol</a:t>
            </a:r>
            <a:r>
              <a:rPr lang="en-US" sz="4000" b="1" spc="-5" dirty="0">
                <a:solidFill>
                  <a:schemeClr val="accent2"/>
                </a:solidFill>
              </a:rPr>
              <a:t>l</a:t>
            </a:r>
            <a:r>
              <a:rPr lang="en-US" sz="4000" b="1" dirty="0">
                <a:solidFill>
                  <a:schemeClr val="accent2"/>
                </a:solidFill>
              </a:rPr>
              <a:t>-</a:t>
            </a:r>
            <a:r>
              <a:rPr lang="en-US" sz="4000" b="1" spc="-20" dirty="0">
                <a:solidFill>
                  <a:schemeClr val="accent2"/>
                </a:solidFill>
              </a:rPr>
              <a:t>out</a:t>
            </a:r>
            <a:r>
              <a:rPr lang="en-US" sz="4000" b="1" spc="-10" dirty="0">
                <a:solidFill>
                  <a:schemeClr val="accent2"/>
                </a:solidFill>
              </a:rPr>
              <a:t> in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en-US" sz="4000" b="1" spc="-20" dirty="0">
                <a:solidFill>
                  <a:schemeClr val="accent2"/>
                </a:solidFill>
              </a:rPr>
              <a:t>2018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6E6C59-BA33-AB42-8A10-A1ED93CB89D9}"/>
              </a:ext>
            </a:extLst>
          </p:cNvPr>
          <p:cNvSpPr txBox="1"/>
          <p:nvPr/>
        </p:nvSpPr>
        <p:spPr>
          <a:xfrm>
            <a:off x="1144588" y="1191934"/>
            <a:ext cx="692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 countries with Truvada approved for </a:t>
            </a:r>
            <a:r>
              <a:rPr lang="en-US" dirty="0" err="1"/>
              <a:t>PrEP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come a long ways but we have a very long way to go</a:t>
            </a:r>
          </a:p>
        </p:txBody>
      </p:sp>
    </p:spTree>
    <p:extLst>
      <p:ext uri="{BB962C8B-B14F-4D97-AF65-F5344CB8AC3E}">
        <p14:creationId xmlns:p14="http://schemas.microsoft.com/office/powerpoint/2010/main" val="2526214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B3BB-E283-F141-8F3A-1EE7EE5C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5215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Priority 5: </a:t>
            </a:r>
            <a:r>
              <a:rPr lang="en-US" sz="3600" dirty="0">
                <a:solidFill>
                  <a:schemeClr val="accent2"/>
                </a:solidFill>
              </a:rPr>
              <a:t>Invest in STI vaccines</a:t>
            </a:r>
            <a:br>
              <a:rPr lang="en-US" sz="3600" dirty="0">
                <a:solidFill>
                  <a:schemeClr val="accent2"/>
                </a:solidFill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FAD0C-D3F1-4C4C-BECC-2508A25A0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5322"/>
            <a:ext cx="8229600" cy="4525963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interventions to reduce incident GC, given growing cephalosporin and multi-class resistance</a:t>
            </a:r>
          </a:p>
          <a:p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Meningococcal B vaccine: 31% reduction in incident GC in New Zealand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outer membrane component is part of the 4CMenB vaccine, BEXSERO (GSK) </a:t>
            </a:r>
          </a:p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Model simulations predict that a 40% reduction in prevalence is achievable with a gonococcal vaccine of only 20% efficacy if immunity does not wane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Warrants additional prospective evaluation in high GC incidence populations</a:t>
            </a:r>
          </a:p>
          <a:p>
            <a:pPr lvl="1"/>
            <a:endParaRPr lang="en-US" alt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EF861-5C2D-E948-902A-DFEC711FADF7}"/>
              </a:ext>
            </a:extLst>
          </p:cNvPr>
          <p:cNvSpPr txBox="1"/>
          <p:nvPr/>
        </p:nvSpPr>
        <p:spPr>
          <a:xfrm>
            <a:off x="3276600" y="5638800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 err="1">
                <a:ea typeface="Arial" charset="0"/>
                <a:cs typeface="Arial" charset="0"/>
              </a:rPr>
              <a:t>Petousis</a:t>
            </a:r>
            <a:r>
              <a:rPr lang="en-US" altLang="en-US" sz="1600" dirty="0">
                <a:ea typeface="Arial" charset="0"/>
                <a:cs typeface="Arial" charset="0"/>
              </a:rPr>
              <a:t>-Harris Lancet 2017</a:t>
            </a:r>
          </a:p>
          <a:p>
            <a:r>
              <a:rPr lang="en-US" sz="1600" dirty="0"/>
              <a:t>Whelan   </a:t>
            </a:r>
            <a:r>
              <a:rPr lang="en-US" sz="1600" i="1" dirty="0" err="1"/>
              <a:t>Emerg</a:t>
            </a:r>
            <a:r>
              <a:rPr lang="en-US" sz="1600" i="1" dirty="0"/>
              <a:t> Infect Dis</a:t>
            </a:r>
            <a:r>
              <a:rPr lang="en-US" sz="1600" dirty="0"/>
              <a:t> 2016;</a:t>
            </a:r>
            <a:br>
              <a:rPr lang="en-US" sz="1600" dirty="0"/>
            </a:br>
            <a:r>
              <a:rPr lang="en-US" sz="1600" dirty="0" err="1"/>
              <a:t>Petousis</a:t>
            </a:r>
            <a:r>
              <a:rPr lang="en-US" sz="1600" dirty="0"/>
              <a:t>-Harris, International Pathogenic Neisseria </a:t>
            </a:r>
            <a:r>
              <a:rPr lang="en-US" sz="1600" dirty="0" err="1"/>
              <a:t>Conf</a:t>
            </a:r>
            <a:r>
              <a:rPr lang="en-US" sz="1600" dirty="0"/>
              <a:t> 2016</a:t>
            </a:r>
          </a:p>
          <a:p>
            <a:r>
              <a:rPr lang="en-US" sz="1600" dirty="0"/>
              <a:t>Craig A, et al </a:t>
            </a:r>
            <a:r>
              <a:rPr lang="en-US" sz="1600" i="1" dirty="0"/>
              <a:t>Vaccine</a:t>
            </a:r>
            <a:r>
              <a:rPr lang="en-US" sz="1600" dirty="0"/>
              <a:t> 2015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E1126-405A-EE44-AA8A-3C046C39D85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2700" y="1310235"/>
            <a:ext cx="9144000" cy="650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45791" dir="3378596" algn="ctr" rotWithShape="0">
              <a:srgbClr val="3F000B"/>
            </a:outerShdw>
          </a:effectLst>
          <a:extLst>
            <a:ext uri="{91240B29-F687-4f45-9708-019B960494DF}"/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023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5C8-B343-314E-88A9-F5D1A6E0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399"/>
            <a:ext cx="9067800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Conclusion: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Time is now; action is imperative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DFC4E-0EEA-2D40-B51D-50DB8733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" y="1460810"/>
            <a:ext cx="7213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STDs have been neglected in many countries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ART, ANC, &amp; VMMC programs rarely test for STIs</a:t>
            </a:r>
          </a:p>
          <a:p>
            <a:pPr marL="457200" lvl="1" indent="0">
              <a:buNone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Many missed opportunities to improve reproductive health and help women recognize their risk of STIs and infertility, as well as HIV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STIs associated with adverse pregnancy outcomes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Infertility due to STIs may increase </a:t>
            </a:r>
            <a:r>
              <a:rPr lang="en-US" sz="2000" dirty="0" err="1"/>
              <a:t>condomless</a:t>
            </a:r>
            <a:r>
              <a:rPr lang="en-US" sz="2000" dirty="0"/>
              <a:t> sex and HIV exposure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These issues are not going away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Improve syndromic management &amp; increase use of sensitive STI diagnostic tests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Real opportunity for HIV, FP and STI programs to work together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D985F1-0B17-CE48-8499-5CA6E2D6F80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986" y="1306953"/>
            <a:ext cx="8878414" cy="64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150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79322-AAAC-CD46-B8DE-54296B8D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324099"/>
            <a:ext cx="1778000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31307-ED4E-A243-BCA1-D87E1EB84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3886199"/>
            <a:ext cx="1663700" cy="1219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7ABC9BD-32A9-4843-AE39-4F543FCE77EF}"/>
                  </a:ext>
                </a:extLst>
              </p14:cNvPr>
              <p14:cNvContentPartPr/>
              <p14:nvPr/>
            </p14:nvContentPartPr>
            <p14:xfrm>
              <a:off x="7631221" y="4680486"/>
              <a:ext cx="398880" cy="12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7ABC9BD-32A9-4843-AE39-4F543FCE77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2221" y="4671486"/>
                <a:ext cx="4165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4EC91C1-77E6-A442-AB6B-10FE82AEE750}"/>
                  </a:ext>
                </a:extLst>
              </p14:cNvPr>
              <p14:cNvContentPartPr/>
              <p14:nvPr/>
            </p14:nvContentPartPr>
            <p14:xfrm>
              <a:off x="7414141" y="4803966"/>
              <a:ext cx="62640" cy="123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4EC91C1-77E6-A442-AB6B-10FE82AEE7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5501" y="4794966"/>
                <a:ext cx="802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A47643-CE0C-1847-A9D1-42AFD875D482}"/>
                  </a:ext>
                </a:extLst>
              </p14:cNvPr>
              <p14:cNvContentPartPr/>
              <p14:nvPr/>
            </p14:nvContentPartPr>
            <p14:xfrm>
              <a:off x="7515661" y="4823406"/>
              <a:ext cx="168120" cy="146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A47643-CE0C-1847-A9D1-42AFD875D4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07021" y="4814428"/>
                <a:ext cx="185760" cy="164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B6B5D35-BAAE-6D4F-9C1E-B701E42C280B}"/>
                  </a:ext>
                </a:extLst>
              </p14:cNvPr>
              <p14:cNvContentPartPr/>
              <p14:nvPr/>
            </p14:nvContentPartPr>
            <p14:xfrm>
              <a:off x="7750741" y="4923846"/>
              <a:ext cx="66960" cy="66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B6B5D35-BAAE-6D4F-9C1E-B701E42C28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41741" y="4914846"/>
                <a:ext cx="8460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6699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Acknowledgements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6927" y="1371600"/>
            <a:ext cx="7886700" cy="51761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ZA" sz="2400" dirty="0"/>
              <a:t>Jared </a:t>
            </a:r>
            <a:r>
              <a:rPr lang="en-ZA" sz="2400" dirty="0" err="1"/>
              <a:t>Baeten</a:t>
            </a:r>
            <a:endParaRPr lang="en-ZA" sz="2400" dirty="0"/>
          </a:p>
          <a:p>
            <a:pPr marL="0" indent="0" algn="ctr">
              <a:buNone/>
            </a:pPr>
            <a:r>
              <a:rPr lang="en-ZA" sz="2400" dirty="0"/>
              <a:t>Rachel </a:t>
            </a:r>
            <a:r>
              <a:rPr lang="en-ZA" sz="2400" dirty="0" err="1"/>
              <a:t>Baggely</a:t>
            </a:r>
            <a:endParaRPr lang="en-ZA" sz="2400" dirty="0"/>
          </a:p>
          <a:p>
            <a:pPr marL="0" indent="0" algn="ctr">
              <a:buNone/>
            </a:pPr>
            <a:r>
              <a:rPr lang="en-ZA" sz="2400" dirty="0"/>
              <a:t>Linda-Gail Bekker</a:t>
            </a:r>
          </a:p>
          <a:p>
            <a:pPr marL="0" indent="0" algn="ctr">
              <a:buNone/>
            </a:pPr>
            <a:r>
              <a:rPr lang="en-ZA" sz="2400" dirty="0"/>
              <a:t>Elizabeth </a:t>
            </a:r>
            <a:r>
              <a:rPr lang="en-ZA" sz="2400" dirty="0" err="1"/>
              <a:t>Bukusi</a:t>
            </a:r>
            <a:endParaRPr lang="en-ZA" sz="2400" dirty="0"/>
          </a:p>
          <a:p>
            <a:pPr marL="0" indent="0" algn="ctr">
              <a:buNone/>
            </a:pPr>
            <a:r>
              <a:rPr lang="en-ZA" sz="2400" dirty="0"/>
              <a:t>Sinead Delany-</a:t>
            </a:r>
            <a:r>
              <a:rPr lang="en-ZA" sz="2400" dirty="0" err="1"/>
              <a:t>Moretlwe</a:t>
            </a:r>
            <a:endParaRPr lang="en-ZA" sz="2400" dirty="0"/>
          </a:p>
          <a:p>
            <a:pPr marL="0" indent="0" algn="ctr">
              <a:buNone/>
            </a:pPr>
            <a:r>
              <a:rPr lang="en-ZA" sz="2400" dirty="0"/>
              <a:t>Jason Ong</a:t>
            </a:r>
          </a:p>
          <a:p>
            <a:pPr marL="0" indent="0" algn="ctr">
              <a:buNone/>
            </a:pPr>
            <a:r>
              <a:rPr lang="en-ZA" sz="2400" dirty="0"/>
              <a:t>Helen Ward</a:t>
            </a:r>
          </a:p>
          <a:p>
            <a:pPr marL="0" indent="0" algn="ctr">
              <a:buNone/>
            </a:pPr>
            <a:r>
              <a:rPr lang="en-ZA" sz="2400" dirty="0"/>
              <a:t>Theodora Wi</a:t>
            </a:r>
          </a:p>
          <a:p>
            <a:pPr marL="0" indent="0" algn="ctr">
              <a:buNone/>
            </a:pPr>
            <a:endParaRPr lang="en-ZA" sz="2400" dirty="0"/>
          </a:p>
          <a:p>
            <a:pPr marL="0" indent="0" algn="ctr">
              <a:buNone/>
            </a:pPr>
            <a:endParaRPr lang="en-ZA" sz="2400" dirty="0"/>
          </a:p>
          <a:p>
            <a:pPr marL="0" indent="0" algn="ctr">
              <a:buNone/>
            </a:pPr>
            <a:endParaRPr lang="en-ZA" sz="2400" dirty="0"/>
          </a:p>
          <a:p>
            <a:pPr marL="0" indent="0" algn="ctr">
              <a:buNone/>
            </a:pPr>
            <a:r>
              <a:rPr lang="en-ZA" sz="2400" dirty="0" err="1"/>
              <a:t>PrEP</a:t>
            </a:r>
            <a:r>
              <a:rPr lang="en-ZA" sz="2400" dirty="0"/>
              <a:t> implementers and users</a:t>
            </a:r>
          </a:p>
          <a:p>
            <a:pPr marL="0" indent="0" algn="ctr">
              <a:buNone/>
            </a:pPr>
            <a:endParaRPr lang="en-ZA" sz="2400" dirty="0"/>
          </a:p>
          <a:p>
            <a:pPr marL="0" indent="0" algn="ctr">
              <a:buNone/>
            </a:pPr>
            <a:r>
              <a:rPr lang="en-ZA" sz="2400" dirty="0"/>
              <a:t>USAID, BMGF, and NIH for funding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119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>
          <a:xfrm>
            <a:off x="634999" y="304800"/>
            <a:ext cx="8429029" cy="76623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" charset="0"/>
                <a:ea typeface="MS PGothic" charset="0"/>
              </a:rPr>
              <a:t>STIs occur in persons using </a:t>
            </a:r>
            <a:r>
              <a:rPr lang="en-US" sz="3600" dirty="0" err="1">
                <a:solidFill>
                  <a:schemeClr val="accent2"/>
                </a:solidFill>
                <a:latin typeface="Arial" charset="0"/>
                <a:ea typeface="MS PGothic" charset="0"/>
              </a:rPr>
              <a:t>PrEP</a:t>
            </a:r>
            <a:br>
              <a:rPr lang="en-US" sz="3600" i="1" dirty="0">
                <a:solidFill>
                  <a:srgbClr val="FF0000"/>
                </a:solidFill>
                <a:latin typeface="Arial" charset="0"/>
                <a:ea typeface="MS PGothic" charset="0"/>
              </a:rPr>
            </a:br>
            <a:endParaRPr lang="en-US" sz="3600" i="1" dirty="0">
              <a:solidFill>
                <a:srgbClr val="FF0000"/>
              </a:solidFill>
              <a:latin typeface="Arial" charset="0"/>
              <a:ea typeface="MS PGothic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1625600" y="48514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42900" indent="-3429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lvl="1" indent="0">
              <a:spcBef>
                <a:spcPct val="20000"/>
              </a:spcBef>
            </a:pPr>
            <a:r>
              <a:rPr lang="en-US" sz="2400" dirty="0">
                <a:ea typeface="ＭＳ Ｐゴシック" charset="0"/>
                <a:cs typeface="Arial" charset="0"/>
              </a:rPr>
              <a:t>But the population who needs </a:t>
            </a:r>
            <a:r>
              <a:rPr lang="en-US" sz="2400" dirty="0" err="1">
                <a:ea typeface="ＭＳ Ｐゴシック" charset="0"/>
                <a:cs typeface="Arial" charset="0"/>
              </a:rPr>
              <a:t>PrEP</a:t>
            </a:r>
            <a:r>
              <a:rPr lang="en-US" sz="2400" dirty="0">
                <a:ea typeface="ＭＳ Ｐゴシック" charset="0"/>
                <a:cs typeface="Arial" charset="0"/>
              </a:rPr>
              <a:t> has high STI rates – and STI rates have been rising in countries prior to </a:t>
            </a:r>
            <a:r>
              <a:rPr lang="en-US" sz="2400" dirty="0" err="1">
                <a:ea typeface="ＭＳ Ｐゴシック" charset="0"/>
                <a:cs typeface="Arial" charset="0"/>
              </a:rPr>
              <a:t>PrEP</a:t>
            </a:r>
            <a:r>
              <a:rPr lang="en-US" sz="2400" dirty="0">
                <a:ea typeface="ＭＳ Ｐゴシック" charset="0"/>
                <a:cs typeface="Arial" charset="0"/>
              </a:rPr>
              <a:t> (</a:t>
            </a:r>
            <a:r>
              <a:rPr lang="en-US" sz="1800" dirty="0">
                <a:ea typeface="ＭＳ Ｐゴシック" charset="0"/>
                <a:cs typeface="Arial" charset="0"/>
              </a:rPr>
              <a:t>McCormack et al. Lancet 2016)</a:t>
            </a:r>
          </a:p>
        </p:txBody>
      </p:sp>
      <p:graphicFrame>
        <p:nvGraphicFramePr>
          <p:cNvPr id="103432" name="Chart 10"/>
          <p:cNvGraphicFramePr>
            <a:graphicFrameLocks/>
          </p:cNvGraphicFramePr>
          <p:nvPr>
            <p:extLst/>
          </p:nvPr>
        </p:nvGraphicFramePr>
        <p:xfrm>
          <a:off x="1625600" y="1837267"/>
          <a:ext cx="6453189" cy="291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hart" r:id="rId4" imgW="3381337" imgH="2238483" progId="Excel.Chart.8">
                  <p:embed/>
                </p:oleObj>
              </mc:Choice>
              <mc:Fallback>
                <p:oleObj name="Chart" r:id="rId4" imgW="3381337" imgH="2238483" progId="Excel.Chart.8">
                  <p:embed/>
                  <p:pic>
                    <p:nvPicPr>
                      <p:cNvPr id="103432" name="Char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1837267"/>
                        <a:ext cx="6453189" cy="2912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87600" y="1071033"/>
            <a:ext cx="515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 b="1" dirty="0">
                <a:cs typeface="Arial" charset="0"/>
              </a:rPr>
              <a:t>PROUD Study, UK</a:t>
            </a:r>
          </a:p>
          <a:p>
            <a:pPr algn="ctr"/>
            <a:r>
              <a:rPr lang="en-US" sz="1800" dirty="0">
                <a:cs typeface="Arial" charset="0"/>
              </a:rPr>
              <a:t>N=544</a:t>
            </a:r>
          </a:p>
          <a:p>
            <a:pPr algn="ctr"/>
            <a:r>
              <a:rPr lang="en-US" sz="1800" dirty="0">
                <a:cs typeface="Arial" charset="0"/>
              </a:rPr>
              <a:t>STIs in the 12 months </a:t>
            </a:r>
            <a:r>
              <a:rPr lang="en-US" sz="1800" i="1" dirty="0">
                <a:cs typeface="Arial" charset="0"/>
              </a:rPr>
              <a:t>prior to enrollment </a:t>
            </a:r>
            <a:endParaRPr lang="en-US" sz="1800" dirty="0"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5000" y="889465"/>
            <a:ext cx="8509000" cy="4571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63500" dist="46662" dir="3284183" algn="ctr" rotWithShape="0">
              <a:srgbClr val="3F000B">
                <a:alpha val="74998"/>
              </a:srgbClr>
            </a:outerShdw>
          </a:effectLst>
          <a:extLst/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OleChart spid="10343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D572-4366-FE46-968A-AB80CA08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Does </a:t>
            </a:r>
            <a:r>
              <a:rPr lang="en-US" sz="4000" dirty="0" err="1">
                <a:solidFill>
                  <a:schemeClr val="accent2"/>
                </a:solidFill>
              </a:rPr>
              <a:t>PrEP</a:t>
            </a:r>
            <a:r>
              <a:rPr lang="en-US" sz="4000" dirty="0">
                <a:solidFill>
                  <a:schemeClr val="accent2"/>
                </a:solidFill>
              </a:rPr>
              <a:t> increase STIs?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F53A6-8164-CC4C-9066-ADF6EABEF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Traeger et al 2018: Systematic review and meta-analysis of 16 observational and 1 open label studies</a:t>
            </a:r>
          </a:p>
          <a:p>
            <a:pPr lvl="1"/>
            <a:r>
              <a:rPr lang="en-US" sz="2400" dirty="0"/>
              <a:t>8 studies of STI prevalence (n=4388)</a:t>
            </a:r>
          </a:p>
          <a:p>
            <a:pPr lvl="1"/>
            <a:r>
              <a:rPr lang="en-US" sz="2400" dirty="0"/>
              <a:t>13 studies condom use (n=5008)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318E4-1148-994D-BFA4-239CA1215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63181"/>
            <a:ext cx="5375462" cy="2424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03BE4-7341-3B4E-9374-0A0C0DC5C8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2954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B2F24C68-79BD-4D82-B426-74D8E40E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Effect of PrEP on STIs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A02EA-6FD7-43B7-9B66-34A8C6D8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699" y="2124183"/>
            <a:ext cx="5142151" cy="325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A0B52-55A3-46FA-8A31-962440B2BB5F}"/>
              </a:ext>
            </a:extLst>
          </p:cNvPr>
          <p:cNvSpPr txBox="1"/>
          <p:nvPr/>
        </p:nvSpPr>
        <p:spPr>
          <a:xfrm>
            <a:off x="0" y="19812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1" indent="-174621">
              <a:spcAft>
                <a:spcPts val="9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Rates of bacterial STIs increasing over time; however, rises </a:t>
            </a:r>
            <a:r>
              <a:rPr lang="en-US" u="sng" dirty="0"/>
              <a:t>pre-date</a:t>
            </a:r>
            <a:r>
              <a:rPr lang="en-US" dirty="0"/>
              <a:t> PrEP use</a:t>
            </a:r>
          </a:p>
          <a:p>
            <a:pPr marL="174621" indent="-174621">
              <a:spcAft>
                <a:spcPts val="9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Higher risk in more recent studies: post-2016, OR 1.45 (95% CI1.05-2.05)</a:t>
            </a:r>
          </a:p>
          <a:p>
            <a:pPr marL="174621" indent="-174621">
              <a:spcAft>
                <a:spcPts val="9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No significant increase in proportion reporting </a:t>
            </a:r>
            <a:r>
              <a:rPr lang="en-GB" dirty="0" err="1"/>
              <a:t>condomless</a:t>
            </a:r>
            <a:r>
              <a:rPr lang="en-GB" dirty="0"/>
              <a:t> sex </a:t>
            </a:r>
          </a:p>
          <a:p>
            <a:pPr marL="174621" indent="-174621">
              <a:spcAft>
                <a:spcPts val="9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Heterogeneity in results, some trend towards increased </a:t>
            </a:r>
            <a:r>
              <a:rPr lang="en-GB" dirty="0" err="1"/>
              <a:t>condomless</a:t>
            </a:r>
            <a:r>
              <a:rPr lang="en-GB" dirty="0"/>
              <a:t> receptive anal sex with ≥10 partners, with an HIV-positive or HIV-unknown partner, and never using condoms during anal sex</a:t>
            </a:r>
          </a:p>
          <a:p>
            <a:pPr marL="174621" indent="-174621">
              <a:spcAft>
                <a:spcPts val="900"/>
              </a:spcAft>
              <a:buSzPct val="11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E2F6B-EFC5-4FD3-A3E7-1DFE44351106}"/>
              </a:ext>
            </a:extLst>
          </p:cNvPr>
          <p:cNvSpPr txBox="1"/>
          <p:nvPr/>
        </p:nvSpPr>
        <p:spPr>
          <a:xfrm>
            <a:off x="5430300" y="5506407"/>
            <a:ext cx="3488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Traeger et al, CID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C37CB4-D021-4945-999F-82C30CF81EDA}"/>
              </a:ext>
            </a:extLst>
          </p:cNvPr>
          <p:cNvSpPr txBox="1">
            <a:spLocks/>
          </p:cNvSpPr>
          <p:nvPr/>
        </p:nvSpPr>
        <p:spPr bwMode="auto">
          <a:xfrm>
            <a:off x="617097" y="355539"/>
            <a:ext cx="8454451" cy="1371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>
                <a:solidFill>
                  <a:schemeClr val="accent2"/>
                </a:solidFill>
              </a:rPr>
              <a:t>Effect of PrEP on STIs</a:t>
            </a:r>
            <a:endParaRPr lang="en-US" kern="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A84E97-4F5C-0142-8AA5-7EC0639664A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574739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2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0BA2-1F96-8C44-B9BB-9DBDB5AF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Conclusions – risk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5D59C-ADFC-6C43-91F0-EADA3363E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There is limited evidence of risk compensation</a:t>
            </a:r>
          </a:p>
          <a:p>
            <a:r>
              <a:rPr lang="en-US" sz="2800" dirty="0"/>
              <a:t>Absence of evidence is not evidence of absence</a:t>
            </a:r>
          </a:p>
          <a:p>
            <a:r>
              <a:rPr lang="en-US" sz="2800" dirty="0"/>
              <a:t>Is reduced condom use an unintended consequence of </a:t>
            </a:r>
            <a:r>
              <a:rPr lang="en-US" sz="2800" dirty="0" err="1"/>
              <a:t>PrEP</a:t>
            </a:r>
            <a:r>
              <a:rPr lang="en-US" sz="2800" dirty="0"/>
              <a:t>?</a:t>
            </a:r>
          </a:p>
          <a:p>
            <a:r>
              <a:rPr lang="en-US" sz="2800" dirty="0"/>
              <a:t>NO!</a:t>
            </a:r>
          </a:p>
          <a:p>
            <a:pPr lvl="1"/>
            <a:r>
              <a:rPr lang="en-GB" sz="2400" dirty="0"/>
              <a:t>Many people prefer sex without condoms</a:t>
            </a:r>
          </a:p>
          <a:p>
            <a:pPr lvl="1"/>
            <a:r>
              <a:rPr lang="en-GB" sz="2400" dirty="0"/>
              <a:t>We have an alternative preventive technology to reduce the fear of HIV – it is entirely consequential!</a:t>
            </a:r>
          </a:p>
          <a:p>
            <a:r>
              <a:rPr lang="en-GB" sz="2800" dirty="0"/>
              <a:t>We need to strengthen our STI control programmes </a:t>
            </a:r>
          </a:p>
          <a:p>
            <a:endParaRPr lang="en-GB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A29A5-B13C-ED4E-B3E6-41E26533B59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2954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9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656D-9C5A-6D43-B8C9-A31F78AE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0E83-CCAD-914D-BCB3-B2EDC0344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Is </a:t>
            </a:r>
            <a:r>
              <a:rPr lang="en-US" sz="2800" dirty="0" err="1"/>
              <a:t>PrEP</a:t>
            </a:r>
            <a:r>
              <a:rPr lang="en-US" sz="2800" dirty="0"/>
              <a:t> associated with increases in STIs?</a:t>
            </a:r>
          </a:p>
          <a:p>
            <a:pPr lvl="1"/>
            <a:r>
              <a:rPr lang="en-US" sz="2400" dirty="0"/>
              <a:t>Concurrent increases in STIs; </a:t>
            </a:r>
          </a:p>
          <a:p>
            <a:pPr lvl="1"/>
            <a:r>
              <a:rPr lang="en-US" sz="2400" dirty="0"/>
              <a:t>Some but inconsistent evidence of risk compensation</a:t>
            </a:r>
          </a:p>
          <a:p>
            <a:pPr lvl="1"/>
            <a:r>
              <a:rPr lang="en-US" sz="2400" dirty="0"/>
              <a:t>Implications for STI control programs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800" dirty="0" err="1">
                <a:solidFill>
                  <a:schemeClr val="bg2"/>
                </a:solidFill>
              </a:rPr>
              <a:t>PrEP</a:t>
            </a:r>
            <a:r>
              <a:rPr lang="en-US" sz="2800" dirty="0">
                <a:solidFill>
                  <a:schemeClr val="bg2"/>
                </a:solidFill>
              </a:rPr>
              <a:t> is uncovering the hidden epidemic of STIs in some populations</a:t>
            </a:r>
          </a:p>
          <a:p>
            <a:pPr marL="0" indent="0">
              <a:buNone/>
            </a:pPr>
            <a:endParaRPr lang="en-US" sz="12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Priorities for addressing STIs in </a:t>
            </a:r>
            <a:r>
              <a:rPr lang="en-US" sz="2800" dirty="0" err="1">
                <a:solidFill>
                  <a:schemeClr val="bg2"/>
                </a:solidFill>
              </a:rPr>
              <a:t>PrEP</a:t>
            </a:r>
            <a:r>
              <a:rPr lang="en-US" sz="2800" dirty="0">
                <a:solidFill>
                  <a:schemeClr val="bg2"/>
                </a:solidFill>
              </a:rPr>
              <a:t> delivery programs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B1B10-F499-EB4E-91D8-316B828B60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143000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7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STI incidence in DISCOVER trial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TAF/FTC and TDF/FTC for </a:t>
            </a:r>
            <a:r>
              <a:rPr lang="en-US" sz="4000" dirty="0" err="1">
                <a:solidFill>
                  <a:schemeClr val="accent2"/>
                </a:solidFill>
              </a:rPr>
              <a:t>PrEP</a:t>
            </a:r>
            <a:endParaRPr lang="en-US" sz="4000" dirty="0">
              <a:solidFill>
                <a:schemeClr val="accent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800" y="2729305"/>
            <a:ext cx="7864956" cy="2147496"/>
            <a:chOff x="556334" y="731311"/>
            <a:chExt cx="7967350" cy="2553023"/>
          </a:xfrm>
        </p:grpSpPr>
        <p:grpSp>
          <p:nvGrpSpPr>
            <p:cNvPr id="26" name="Group 25"/>
            <p:cNvGrpSpPr/>
            <p:nvPr/>
          </p:nvGrpSpPr>
          <p:grpSpPr>
            <a:xfrm>
              <a:off x="1588700" y="731634"/>
              <a:ext cx="1197980" cy="2377440"/>
              <a:chOff x="1418014" y="2097791"/>
              <a:chExt cx="607132" cy="1219744"/>
            </a:xfrm>
            <a:solidFill>
              <a:schemeClr val="bg2">
                <a:lumMod val="75000"/>
              </a:schemeClr>
            </a:solidFill>
          </p:grpSpPr>
          <p:sp>
            <p:nvSpPr>
              <p:cNvPr id="27" name="Freeform 37"/>
              <p:cNvSpPr/>
              <p:nvPr/>
            </p:nvSpPr>
            <p:spPr>
              <a:xfrm>
                <a:off x="1418014" y="2355786"/>
                <a:ext cx="607132" cy="961749"/>
              </a:xfrm>
              <a:custGeom>
                <a:avLst/>
                <a:gdLst>
                  <a:gd name="connsiteX0" fmla="*/ 197289 w 607132"/>
                  <a:gd name="connsiteY0" fmla="*/ 0 h 961749"/>
                  <a:gd name="connsiteX1" fmla="*/ 405179 w 607132"/>
                  <a:gd name="connsiteY1" fmla="*/ 0 h 961749"/>
                  <a:gd name="connsiteX2" fmla="*/ 405179 w 607132"/>
                  <a:gd name="connsiteY2" fmla="*/ 1 h 961749"/>
                  <a:gd name="connsiteX3" fmla="*/ 436607 w 607132"/>
                  <a:gd name="connsiteY3" fmla="*/ 1 h 961749"/>
                  <a:gd name="connsiteX4" fmla="*/ 501265 w 607132"/>
                  <a:gd name="connsiteY4" fmla="*/ 26783 h 961749"/>
                  <a:gd name="connsiteX5" fmla="*/ 519665 w 607132"/>
                  <a:gd name="connsiteY5" fmla="*/ 54074 h 961749"/>
                  <a:gd name="connsiteX6" fmla="*/ 524089 w 607132"/>
                  <a:gd name="connsiteY6" fmla="*/ 59128 h 961749"/>
                  <a:gd name="connsiteX7" fmla="*/ 535008 w 607132"/>
                  <a:gd name="connsiteY7" fmla="*/ 85989 h 961749"/>
                  <a:gd name="connsiteX8" fmla="*/ 604764 w 607132"/>
                  <a:gd name="connsiteY8" fmla="*/ 388133 h 961749"/>
                  <a:gd name="connsiteX9" fmla="*/ 564310 w 607132"/>
                  <a:gd name="connsiteY9" fmla="*/ 472961 h 961749"/>
                  <a:gd name="connsiteX10" fmla="*/ 490764 w 607132"/>
                  <a:gd name="connsiteY10" fmla="*/ 414452 h 961749"/>
                  <a:gd name="connsiteX11" fmla="*/ 450195 w 607132"/>
                  <a:gd name="connsiteY11" fmla="*/ 238730 h 961749"/>
                  <a:gd name="connsiteX12" fmla="*/ 450195 w 607132"/>
                  <a:gd name="connsiteY12" fmla="*/ 272160 h 961749"/>
                  <a:gd name="connsiteX13" fmla="*/ 512978 w 607132"/>
                  <a:gd name="connsiteY13" fmla="*/ 651733 h 961749"/>
                  <a:gd name="connsiteX14" fmla="*/ 450195 w 607132"/>
                  <a:gd name="connsiteY14" fmla="*/ 651733 h 961749"/>
                  <a:gd name="connsiteX15" fmla="*/ 450195 w 607132"/>
                  <a:gd name="connsiteY15" fmla="*/ 873484 h 961749"/>
                  <a:gd name="connsiteX16" fmla="*/ 381615 w 607132"/>
                  <a:gd name="connsiteY16" fmla="*/ 961749 h 961749"/>
                  <a:gd name="connsiteX17" fmla="*/ 313035 w 607132"/>
                  <a:gd name="connsiteY17" fmla="*/ 873484 h 961749"/>
                  <a:gd name="connsiteX18" fmla="*/ 313035 w 607132"/>
                  <a:gd name="connsiteY18" fmla="*/ 651733 h 961749"/>
                  <a:gd name="connsiteX19" fmla="*/ 296901 w 607132"/>
                  <a:gd name="connsiteY19" fmla="*/ 651733 h 961749"/>
                  <a:gd name="connsiteX20" fmla="*/ 296901 w 607132"/>
                  <a:gd name="connsiteY20" fmla="*/ 873484 h 961749"/>
                  <a:gd name="connsiteX21" fmla="*/ 228321 w 607132"/>
                  <a:gd name="connsiteY21" fmla="*/ 961749 h 961749"/>
                  <a:gd name="connsiteX22" fmla="*/ 159741 w 607132"/>
                  <a:gd name="connsiteY22" fmla="*/ 873484 h 961749"/>
                  <a:gd name="connsiteX23" fmla="*/ 159741 w 607132"/>
                  <a:gd name="connsiteY23" fmla="*/ 651733 h 961749"/>
                  <a:gd name="connsiteX24" fmla="*/ 89490 w 607132"/>
                  <a:gd name="connsiteY24" fmla="*/ 651733 h 961749"/>
                  <a:gd name="connsiteX25" fmla="*/ 159741 w 607132"/>
                  <a:gd name="connsiteY25" fmla="*/ 227010 h 961749"/>
                  <a:gd name="connsiteX26" fmla="*/ 159741 w 607132"/>
                  <a:gd name="connsiteY26" fmla="*/ 226590 h 961749"/>
                  <a:gd name="connsiteX27" fmla="*/ 116369 w 607132"/>
                  <a:gd name="connsiteY27" fmla="*/ 414453 h 961749"/>
                  <a:gd name="connsiteX28" fmla="*/ 42823 w 607132"/>
                  <a:gd name="connsiteY28" fmla="*/ 472962 h 961749"/>
                  <a:gd name="connsiteX29" fmla="*/ 2369 w 607132"/>
                  <a:gd name="connsiteY29" fmla="*/ 388134 h 961749"/>
                  <a:gd name="connsiteX30" fmla="*/ 70856 w 607132"/>
                  <a:gd name="connsiteY30" fmla="*/ 91485 h 961749"/>
                  <a:gd name="connsiteX31" fmla="*/ 70847 w 607132"/>
                  <a:gd name="connsiteY31" fmla="*/ 91441 h 961749"/>
                  <a:gd name="connsiteX32" fmla="*/ 162287 w 607132"/>
                  <a:gd name="connsiteY32" fmla="*/ 1 h 961749"/>
                  <a:gd name="connsiteX33" fmla="*/ 197289 w 607132"/>
                  <a:gd name="connsiteY33" fmla="*/ 1 h 961749"/>
                  <a:gd name="connsiteX34" fmla="*/ 197289 w 607132"/>
                  <a:gd name="connsiteY34" fmla="*/ 0 h 96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7132" h="961749">
                    <a:moveTo>
                      <a:pt x="197289" y="0"/>
                    </a:moveTo>
                    <a:lnTo>
                      <a:pt x="405179" y="0"/>
                    </a:lnTo>
                    <a:lnTo>
                      <a:pt x="405179" y="1"/>
                    </a:lnTo>
                    <a:lnTo>
                      <a:pt x="436607" y="1"/>
                    </a:lnTo>
                    <a:cubicBezTo>
                      <a:pt x="461858" y="1"/>
                      <a:pt x="484718" y="10236"/>
                      <a:pt x="501265" y="26783"/>
                    </a:cubicBezTo>
                    <a:lnTo>
                      <a:pt x="519665" y="54074"/>
                    </a:lnTo>
                    <a:lnTo>
                      <a:pt x="524089" y="59128"/>
                    </a:lnTo>
                    <a:cubicBezTo>
                      <a:pt x="528953" y="67036"/>
                      <a:pt x="532724" y="76094"/>
                      <a:pt x="535008" y="85989"/>
                    </a:cubicBezTo>
                    <a:lnTo>
                      <a:pt x="604764" y="388133"/>
                    </a:lnTo>
                    <a:cubicBezTo>
                      <a:pt x="613901" y="427711"/>
                      <a:pt x="595792" y="465693"/>
                      <a:pt x="564310" y="472961"/>
                    </a:cubicBezTo>
                    <a:cubicBezTo>
                      <a:pt x="532828" y="480230"/>
                      <a:pt x="499901" y="454030"/>
                      <a:pt x="490764" y="414452"/>
                    </a:cubicBezTo>
                    <a:lnTo>
                      <a:pt x="450195" y="238730"/>
                    </a:lnTo>
                    <a:lnTo>
                      <a:pt x="450195" y="272160"/>
                    </a:lnTo>
                    <a:lnTo>
                      <a:pt x="512978" y="651733"/>
                    </a:lnTo>
                    <a:lnTo>
                      <a:pt x="450195" y="651733"/>
                    </a:lnTo>
                    <a:lnTo>
                      <a:pt x="450195" y="873484"/>
                    </a:lnTo>
                    <a:cubicBezTo>
                      <a:pt x="450195" y="922226"/>
                      <a:pt x="419493" y="961749"/>
                      <a:pt x="381615" y="961749"/>
                    </a:cubicBezTo>
                    <a:cubicBezTo>
                      <a:pt x="343737" y="961749"/>
                      <a:pt x="313035" y="922226"/>
                      <a:pt x="313035" y="873484"/>
                    </a:cubicBezTo>
                    <a:lnTo>
                      <a:pt x="313035" y="651733"/>
                    </a:lnTo>
                    <a:lnTo>
                      <a:pt x="296901" y="651733"/>
                    </a:lnTo>
                    <a:lnTo>
                      <a:pt x="296901" y="873484"/>
                    </a:lnTo>
                    <a:cubicBezTo>
                      <a:pt x="296901" y="922226"/>
                      <a:pt x="266199" y="961749"/>
                      <a:pt x="228321" y="961749"/>
                    </a:cubicBezTo>
                    <a:cubicBezTo>
                      <a:pt x="190443" y="961749"/>
                      <a:pt x="159741" y="922226"/>
                      <a:pt x="159741" y="873484"/>
                    </a:cubicBezTo>
                    <a:lnTo>
                      <a:pt x="159741" y="651733"/>
                    </a:lnTo>
                    <a:lnTo>
                      <a:pt x="89490" y="651733"/>
                    </a:lnTo>
                    <a:lnTo>
                      <a:pt x="159741" y="227010"/>
                    </a:lnTo>
                    <a:lnTo>
                      <a:pt x="159741" y="226590"/>
                    </a:lnTo>
                    <a:lnTo>
                      <a:pt x="116369" y="414453"/>
                    </a:lnTo>
                    <a:cubicBezTo>
                      <a:pt x="107232" y="454031"/>
                      <a:pt x="74305" y="480231"/>
                      <a:pt x="42823" y="472962"/>
                    </a:cubicBezTo>
                    <a:cubicBezTo>
                      <a:pt x="11341" y="465694"/>
                      <a:pt x="-6768" y="427712"/>
                      <a:pt x="2369" y="388134"/>
                    </a:cubicBezTo>
                    <a:lnTo>
                      <a:pt x="70856" y="91485"/>
                    </a:lnTo>
                    <a:lnTo>
                      <a:pt x="70847" y="91441"/>
                    </a:lnTo>
                    <a:cubicBezTo>
                      <a:pt x="70847" y="40940"/>
                      <a:pt x="111786" y="1"/>
                      <a:pt x="162287" y="1"/>
                    </a:cubicBezTo>
                    <a:lnTo>
                      <a:pt x="197289" y="1"/>
                    </a:lnTo>
                    <a:lnTo>
                      <a:pt x="197289" y="0"/>
                    </a:lnTo>
                    <a:close/>
                  </a:path>
                </a:pathLst>
              </a:custGeom>
              <a:grpFill/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lnSpc>
                    <a:spcPct val="90000"/>
                  </a:lnSpc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Freeform 40"/>
              <p:cNvSpPr>
                <a:spLocks/>
              </p:cNvSpPr>
              <p:nvPr/>
            </p:nvSpPr>
            <p:spPr bwMode="auto">
              <a:xfrm>
                <a:off x="1605529" y="2097791"/>
                <a:ext cx="232102" cy="226248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23 w 46"/>
                  <a:gd name="T7" fmla="*/ 46 h 46"/>
                  <a:gd name="T8" fmla="*/ 46 w 46"/>
                  <a:gd name="T9" fmla="*/ 23 h 46"/>
                  <a:gd name="T10" fmla="*/ 23 w 46"/>
                  <a:gd name="T11" fmla="*/ 0 h 46"/>
                  <a:gd name="T12" fmla="*/ 23 w 46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5"/>
                      <a:pt x="10" y="45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36" y="46"/>
                      <a:pt x="46" y="35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defRPr/>
                </a:pPr>
                <a:endParaRPr lang="en-GB" kern="0" dirty="0">
                  <a:solidFill>
                    <a:srgbClr val="4D4D4D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56334" y="731311"/>
              <a:ext cx="991726" cy="2377440"/>
              <a:chOff x="2702672" y="5848644"/>
              <a:chExt cx="292743" cy="727074"/>
            </a:xfrm>
            <a:solidFill>
              <a:schemeClr val="bg2">
                <a:lumMod val="75000"/>
              </a:schemeClr>
            </a:solidFill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2702672" y="6004347"/>
                <a:ext cx="292743" cy="571371"/>
              </a:xfrm>
              <a:custGeom>
                <a:avLst/>
                <a:gdLst>
                  <a:gd name="connsiteX0" fmla="*/ 86796 w 339131"/>
                  <a:gd name="connsiteY0" fmla="*/ 0 h 608469"/>
                  <a:gd name="connsiteX1" fmla="*/ 259433 w 339131"/>
                  <a:gd name="connsiteY1" fmla="*/ 0 h 608469"/>
                  <a:gd name="connsiteX2" fmla="*/ 259433 w 339131"/>
                  <a:gd name="connsiteY2" fmla="*/ 1119 h 608469"/>
                  <a:gd name="connsiteX3" fmla="*/ 266477 w 339131"/>
                  <a:gd name="connsiteY3" fmla="*/ 1119 h 608469"/>
                  <a:gd name="connsiteX4" fmla="*/ 335235 w 339131"/>
                  <a:gd name="connsiteY4" fmla="*/ 46695 h 608469"/>
                  <a:gd name="connsiteX5" fmla="*/ 339131 w 339131"/>
                  <a:gd name="connsiteY5" fmla="*/ 65993 h 608469"/>
                  <a:gd name="connsiteX6" fmla="*/ 339131 w 339131"/>
                  <a:gd name="connsiteY6" fmla="*/ 252358 h 608469"/>
                  <a:gd name="connsiteX7" fmla="*/ 335484 w 339131"/>
                  <a:gd name="connsiteY7" fmla="*/ 277960 h 608469"/>
                  <a:gd name="connsiteX8" fmla="*/ 299019 w 339131"/>
                  <a:gd name="connsiteY8" fmla="*/ 296247 h 608469"/>
                  <a:gd name="connsiteX9" fmla="*/ 266200 w 339131"/>
                  <a:gd name="connsiteY9" fmla="*/ 259673 h 608469"/>
                  <a:gd name="connsiteX10" fmla="*/ 266200 w 339131"/>
                  <a:gd name="connsiteY10" fmla="*/ 99981 h 608469"/>
                  <a:gd name="connsiteX11" fmla="*/ 258907 w 339131"/>
                  <a:gd name="connsiteY11" fmla="*/ 99981 h 608469"/>
                  <a:gd name="connsiteX12" fmla="*/ 258907 w 339131"/>
                  <a:gd name="connsiteY12" fmla="*/ 559577 h 608469"/>
                  <a:gd name="connsiteX13" fmla="*/ 200561 w 339131"/>
                  <a:gd name="connsiteY13" fmla="*/ 603466 h 608469"/>
                  <a:gd name="connsiteX14" fmla="*/ 175035 w 339131"/>
                  <a:gd name="connsiteY14" fmla="*/ 559577 h 608469"/>
                  <a:gd name="connsiteX15" fmla="*/ 175035 w 339131"/>
                  <a:gd name="connsiteY15" fmla="*/ 314534 h 608469"/>
                  <a:gd name="connsiteX16" fmla="*/ 175035 w 339131"/>
                  <a:gd name="connsiteY16" fmla="*/ 292589 h 608469"/>
                  <a:gd name="connsiteX17" fmla="*/ 167742 w 339131"/>
                  <a:gd name="connsiteY17" fmla="*/ 292589 h 608469"/>
                  <a:gd name="connsiteX18" fmla="*/ 164096 w 339131"/>
                  <a:gd name="connsiteY18" fmla="*/ 310876 h 608469"/>
                  <a:gd name="connsiteX19" fmla="*/ 164096 w 339131"/>
                  <a:gd name="connsiteY19" fmla="*/ 563235 h 608469"/>
                  <a:gd name="connsiteX20" fmla="*/ 105751 w 339131"/>
                  <a:gd name="connsiteY20" fmla="*/ 603466 h 608469"/>
                  <a:gd name="connsiteX21" fmla="*/ 80225 w 339131"/>
                  <a:gd name="connsiteY21" fmla="*/ 559577 h 608469"/>
                  <a:gd name="connsiteX22" fmla="*/ 80225 w 339131"/>
                  <a:gd name="connsiteY22" fmla="*/ 281617 h 608469"/>
                  <a:gd name="connsiteX23" fmla="*/ 80225 w 339131"/>
                  <a:gd name="connsiteY23" fmla="*/ 99981 h 608469"/>
                  <a:gd name="connsiteX24" fmla="*/ 72931 w 339131"/>
                  <a:gd name="connsiteY24" fmla="*/ 99981 h 608469"/>
                  <a:gd name="connsiteX25" fmla="*/ 72931 w 339131"/>
                  <a:gd name="connsiteY25" fmla="*/ 241386 h 608469"/>
                  <a:gd name="connsiteX26" fmla="*/ 72931 w 339131"/>
                  <a:gd name="connsiteY26" fmla="*/ 259673 h 608469"/>
                  <a:gd name="connsiteX27" fmla="*/ 32819 w 339131"/>
                  <a:gd name="connsiteY27" fmla="*/ 299904 h 608469"/>
                  <a:gd name="connsiteX28" fmla="*/ 0 w 339131"/>
                  <a:gd name="connsiteY28" fmla="*/ 259673 h 608469"/>
                  <a:gd name="connsiteX29" fmla="*/ 0 w 339131"/>
                  <a:gd name="connsiteY29" fmla="*/ 171896 h 608469"/>
                  <a:gd name="connsiteX30" fmla="*/ 0 w 339131"/>
                  <a:gd name="connsiteY30" fmla="*/ 65833 h 608469"/>
                  <a:gd name="connsiteX31" fmla="*/ 826 w 339131"/>
                  <a:gd name="connsiteY31" fmla="*/ 60678 h 608469"/>
                  <a:gd name="connsiteX32" fmla="*/ 3649 w 339131"/>
                  <a:gd name="connsiteY32" fmla="*/ 46695 h 608469"/>
                  <a:gd name="connsiteX33" fmla="*/ 72407 w 339131"/>
                  <a:gd name="connsiteY33" fmla="*/ 1119 h 608469"/>
                  <a:gd name="connsiteX34" fmla="*/ 86796 w 339131"/>
                  <a:gd name="connsiteY34" fmla="*/ 1119 h 608469"/>
                  <a:gd name="connsiteX0" fmla="*/ 86796 w 339131"/>
                  <a:gd name="connsiteY0" fmla="*/ 1119 h 608469"/>
                  <a:gd name="connsiteX1" fmla="*/ 259433 w 339131"/>
                  <a:gd name="connsiteY1" fmla="*/ 0 h 608469"/>
                  <a:gd name="connsiteX2" fmla="*/ 259433 w 339131"/>
                  <a:gd name="connsiteY2" fmla="*/ 1119 h 608469"/>
                  <a:gd name="connsiteX3" fmla="*/ 266477 w 339131"/>
                  <a:gd name="connsiteY3" fmla="*/ 1119 h 608469"/>
                  <a:gd name="connsiteX4" fmla="*/ 335235 w 339131"/>
                  <a:gd name="connsiteY4" fmla="*/ 46695 h 608469"/>
                  <a:gd name="connsiteX5" fmla="*/ 339131 w 339131"/>
                  <a:gd name="connsiteY5" fmla="*/ 65993 h 608469"/>
                  <a:gd name="connsiteX6" fmla="*/ 339131 w 339131"/>
                  <a:gd name="connsiteY6" fmla="*/ 252358 h 608469"/>
                  <a:gd name="connsiteX7" fmla="*/ 335484 w 339131"/>
                  <a:gd name="connsiteY7" fmla="*/ 277960 h 608469"/>
                  <a:gd name="connsiteX8" fmla="*/ 299019 w 339131"/>
                  <a:gd name="connsiteY8" fmla="*/ 296247 h 608469"/>
                  <a:gd name="connsiteX9" fmla="*/ 266200 w 339131"/>
                  <a:gd name="connsiteY9" fmla="*/ 259673 h 608469"/>
                  <a:gd name="connsiteX10" fmla="*/ 266200 w 339131"/>
                  <a:gd name="connsiteY10" fmla="*/ 99981 h 608469"/>
                  <a:gd name="connsiteX11" fmla="*/ 258907 w 339131"/>
                  <a:gd name="connsiteY11" fmla="*/ 99981 h 608469"/>
                  <a:gd name="connsiteX12" fmla="*/ 258907 w 339131"/>
                  <a:gd name="connsiteY12" fmla="*/ 559577 h 608469"/>
                  <a:gd name="connsiteX13" fmla="*/ 200561 w 339131"/>
                  <a:gd name="connsiteY13" fmla="*/ 603466 h 608469"/>
                  <a:gd name="connsiteX14" fmla="*/ 175035 w 339131"/>
                  <a:gd name="connsiteY14" fmla="*/ 559577 h 608469"/>
                  <a:gd name="connsiteX15" fmla="*/ 175035 w 339131"/>
                  <a:gd name="connsiteY15" fmla="*/ 314534 h 608469"/>
                  <a:gd name="connsiteX16" fmla="*/ 175035 w 339131"/>
                  <a:gd name="connsiteY16" fmla="*/ 292589 h 608469"/>
                  <a:gd name="connsiteX17" fmla="*/ 167742 w 339131"/>
                  <a:gd name="connsiteY17" fmla="*/ 292589 h 608469"/>
                  <a:gd name="connsiteX18" fmla="*/ 164096 w 339131"/>
                  <a:gd name="connsiteY18" fmla="*/ 310876 h 608469"/>
                  <a:gd name="connsiteX19" fmla="*/ 164096 w 339131"/>
                  <a:gd name="connsiteY19" fmla="*/ 563235 h 608469"/>
                  <a:gd name="connsiteX20" fmla="*/ 105751 w 339131"/>
                  <a:gd name="connsiteY20" fmla="*/ 603466 h 608469"/>
                  <a:gd name="connsiteX21" fmla="*/ 80225 w 339131"/>
                  <a:gd name="connsiteY21" fmla="*/ 559577 h 608469"/>
                  <a:gd name="connsiteX22" fmla="*/ 80225 w 339131"/>
                  <a:gd name="connsiteY22" fmla="*/ 281617 h 608469"/>
                  <a:gd name="connsiteX23" fmla="*/ 80225 w 339131"/>
                  <a:gd name="connsiteY23" fmla="*/ 99981 h 608469"/>
                  <a:gd name="connsiteX24" fmla="*/ 72931 w 339131"/>
                  <a:gd name="connsiteY24" fmla="*/ 99981 h 608469"/>
                  <a:gd name="connsiteX25" fmla="*/ 72931 w 339131"/>
                  <a:gd name="connsiteY25" fmla="*/ 241386 h 608469"/>
                  <a:gd name="connsiteX26" fmla="*/ 72931 w 339131"/>
                  <a:gd name="connsiteY26" fmla="*/ 259673 h 608469"/>
                  <a:gd name="connsiteX27" fmla="*/ 32819 w 339131"/>
                  <a:gd name="connsiteY27" fmla="*/ 299904 h 608469"/>
                  <a:gd name="connsiteX28" fmla="*/ 0 w 339131"/>
                  <a:gd name="connsiteY28" fmla="*/ 259673 h 608469"/>
                  <a:gd name="connsiteX29" fmla="*/ 0 w 339131"/>
                  <a:gd name="connsiteY29" fmla="*/ 171896 h 608469"/>
                  <a:gd name="connsiteX30" fmla="*/ 0 w 339131"/>
                  <a:gd name="connsiteY30" fmla="*/ 65833 h 608469"/>
                  <a:gd name="connsiteX31" fmla="*/ 826 w 339131"/>
                  <a:gd name="connsiteY31" fmla="*/ 60678 h 608469"/>
                  <a:gd name="connsiteX32" fmla="*/ 3649 w 339131"/>
                  <a:gd name="connsiteY32" fmla="*/ 46695 h 608469"/>
                  <a:gd name="connsiteX33" fmla="*/ 72407 w 339131"/>
                  <a:gd name="connsiteY33" fmla="*/ 1119 h 608469"/>
                  <a:gd name="connsiteX34" fmla="*/ 86796 w 339131"/>
                  <a:gd name="connsiteY34" fmla="*/ 1119 h 608469"/>
                  <a:gd name="connsiteX0" fmla="*/ 86796 w 339131"/>
                  <a:gd name="connsiteY0" fmla="*/ 1119 h 608469"/>
                  <a:gd name="connsiteX1" fmla="*/ 259433 w 339131"/>
                  <a:gd name="connsiteY1" fmla="*/ 0 h 608469"/>
                  <a:gd name="connsiteX2" fmla="*/ 266477 w 339131"/>
                  <a:gd name="connsiteY2" fmla="*/ 1119 h 608469"/>
                  <a:gd name="connsiteX3" fmla="*/ 335235 w 339131"/>
                  <a:gd name="connsiteY3" fmla="*/ 46695 h 608469"/>
                  <a:gd name="connsiteX4" fmla="*/ 339131 w 339131"/>
                  <a:gd name="connsiteY4" fmla="*/ 65993 h 608469"/>
                  <a:gd name="connsiteX5" fmla="*/ 339131 w 339131"/>
                  <a:gd name="connsiteY5" fmla="*/ 252358 h 608469"/>
                  <a:gd name="connsiteX6" fmla="*/ 335484 w 339131"/>
                  <a:gd name="connsiteY6" fmla="*/ 277960 h 608469"/>
                  <a:gd name="connsiteX7" fmla="*/ 299019 w 339131"/>
                  <a:gd name="connsiteY7" fmla="*/ 296247 h 608469"/>
                  <a:gd name="connsiteX8" fmla="*/ 266200 w 339131"/>
                  <a:gd name="connsiteY8" fmla="*/ 259673 h 608469"/>
                  <a:gd name="connsiteX9" fmla="*/ 266200 w 339131"/>
                  <a:gd name="connsiteY9" fmla="*/ 99981 h 608469"/>
                  <a:gd name="connsiteX10" fmla="*/ 258907 w 339131"/>
                  <a:gd name="connsiteY10" fmla="*/ 99981 h 608469"/>
                  <a:gd name="connsiteX11" fmla="*/ 258907 w 339131"/>
                  <a:gd name="connsiteY11" fmla="*/ 559577 h 608469"/>
                  <a:gd name="connsiteX12" fmla="*/ 200561 w 339131"/>
                  <a:gd name="connsiteY12" fmla="*/ 603466 h 608469"/>
                  <a:gd name="connsiteX13" fmla="*/ 175035 w 339131"/>
                  <a:gd name="connsiteY13" fmla="*/ 559577 h 608469"/>
                  <a:gd name="connsiteX14" fmla="*/ 175035 w 339131"/>
                  <a:gd name="connsiteY14" fmla="*/ 314534 h 608469"/>
                  <a:gd name="connsiteX15" fmla="*/ 175035 w 339131"/>
                  <a:gd name="connsiteY15" fmla="*/ 292589 h 608469"/>
                  <a:gd name="connsiteX16" fmla="*/ 167742 w 339131"/>
                  <a:gd name="connsiteY16" fmla="*/ 292589 h 608469"/>
                  <a:gd name="connsiteX17" fmla="*/ 164096 w 339131"/>
                  <a:gd name="connsiteY17" fmla="*/ 310876 h 608469"/>
                  <a:gd name="connsiteX18" fmla="*/ 164096 w 339131"/>
                  <a:gd name="connsiteY18" fmla="*/ 563235 h 608469"/>
                  <a:gd name="connsiteX19" fmla="*/ 105751 w 339131"/>
                  <a:gd name="connsiteY19" fmla="*/ 603466 h 608469"/>
                  <a:gd name="connsiteX20" fmla="*/ 80225 w 339131"/>
                  <a:gd name="connsiteY20" fmla="*/ 559577 h 608469"/>
                  <a:gd name="connsiteX21" fmla="*/ 80225 w 339131"/>
                  <a:gd name="connsiteY21" fmla="*/ 281617 h 608469"/>
                  <a:gd name="connsiteX22" fmla="*/ 80225 w 339131"/>
                  <a:gd name="connsiteY22" fmla="*/ 99981 h 608469"/>
                  <a:gd name="connsiteX23" fmla="*/ 72931 w 339131"/>
                  <a:gd name="connsiteY23" fmla="*/ 99981 h 608469"/>
                  <a:gd name="connsiteX24" fmla="*/ 72931 w 339131"/>
                  <a:gd name="connsiteY24" fmla="*/ 241386 h 608469"/>
                  <a:gd name="connsiteX25" fmla="*/ 72931 w 339131"/>
                  <a:gd name="connsiteY25" fmla="*/ 259673 h 608469"/>
                  <a:gd name="connsiteX26" fmla="*/ 32819 w 339131"/>
                  <a:gd name="connsiteY26" fmla="*/ 299904 h 608469"/>
                  <a:gd name="connsiteX27" fmla="*/ 0 w 339131"/>
                  <a:gd name="connsiteY27" fmla="*/ 259673 h 608469"/>
                  <a:gd name="connsiteX28" fmla="*/ 0 w 339131"/>
                  <a:gd name="connsiteY28" fmla="*/ 171896 h 608469"/>
                  <a:gd name="connsiteX29" fmla="*/ 0 w 339131"/>
                  <a:gd name="connsiteY29" fmla="*/ 65833 h 608469"/>
                  <a:gd name="connsiteX30" fmla="*/ 826 w 339131"/>
                  <a:gd name="connsiteY30" fmla="*/ 60678 h 608469"/>
                  <a:gd name="connsiteX31" fmla="*/ 3649 w 339131"/>
                  <a:gd name="connsiteY31" fmla="*/ 46695 h 608469"/>
                  <a:gd name="connsiteX32" fmla="*/ 72407 w 339131"/>
                  <a:gd name="connsiteY32" fmla="*/ 1119 h 608469"/>
                  <a:gd name="connsiteX33" fmla="*/ 86796 w 339131"/>
                  <a:gd name="connsiteY33" fmla="*/ 1119 h 608469"/>
                  <a:gd name="connsiteX0" fmla="*/ 86796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7742 w 339131"/>
                  <a:gd name="connsiteY15" fmla="*/ 291470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32" fmla="*/ 86796 w 339131"/>
                  <a:gd name="connsiteY32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7742 w 339131"/>
                  <a:gd name="connsiteY15" fmla="*/ 291470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3844 w 339131"/>
                  <a:gd name="connsiteY15" fmla="*/ 292364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2869 w 339131"/>
                  <a:gd name="connsiteY15" fmla="*/ 296835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296 w 339131"/>
                  <a:gd name="connsiteY15" fmla="*/ 291076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296 w 339131"/>
                  <a:gd name="connsiteY15" fmla="*/ 291076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296 w 339131"/>
                  <a:gd name="connsiteY15" fmla="*/ 291076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296 w 339131"/>
                  <a:gd name="connsiteY15" fmla="*/ 291076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296 w 339131"/>
                  <a:gd name="connsiteY15" fmla="*/ 291076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011 w 339131"/>
                  <a:gd name="connsiteY15" fmla="*/ 291600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  <a:gd name="connsiteX0" fmla="*/ 72407 w 339131"/>
                  <a:gd name="connsiteY0" fmla="*/ 0 h 607350"/>
                  <a:gd name="connsiteX1" fmla="*/ 266477 w 339131"/>
                  <a:gd name="connsiteY1" fmla="*/ 0 h 607350"/>
                  <a:gd name="connsiteX2" fmla="*/ 335235 w 339131"/>
                  <a:gd name="connsiteY2" fmla="*/ 45576 h 607350"/>
                  <a:gd name="connsiteX3" fmla="*/ 339131 w 339131"/>
                  <a:gd name="connsiteY3" fmla="*/ 64874 h 607350"/>
                  <a:gd name="connsiteX4" fmla="*/ 339131 w 339131"/>
                  <a:gd name="connsiteY4" fmla="*/ 251239 h 607350"/>
                  <a:gd name="connsiteX5" fmla="*/ 335484 w 339131"/>
                  <a:gd name="connsiteY5" fmla="*/ 276841 h 607350"/>
                  <a:gd name="connsiteX6" fmla="*/ 299019 w 339131"/>
                  <a:gd name="connsiteY6" fmla="*/ 295128 h 607350"/>
                  <a:gd name="connsiteX7" fmla="*/ 266200 w 339131"/>
                  <a:gd name="connsiteY7" fmla="*/ 258554 h 607350"/>
                  <a:gd name="connsiteX8" fmla="*/ 266200 w 339131"/>
                  <a:gd name="connsiteY8" fmla="*/ 98862 h 607350"/>
                  <a:gd name="connsiteX9" fmla="*/ 258907 w 339131"/>
                  <a:gd name="connsiteY9" fmla="*/ 98862 h 607350"/>
                  <a:gd name="connsiteX10" fmla="*/ 258907 w 339131"/>
                  <a:gd name="connsiteY10" fmla="*/ 558458 h 607350"/>
                  <a:gd name="connsiteX11" fmla="*/ 200561 w 339131"/>
                  <a:gd name="connsiteY11" fmla="*/ 602347 h 607350"/>
                  <a:gd name="connsiteX12" fmla="*/ 175035 w 339131"/>
                  <a:gd name="connsiteY12" fmla="*/ 558458 h 607350"/>
                  <a:gd name="connsiteX13" fmla="*/ 175035 w 339131"/>
                  <a:gd name="connsiteY13" fmla="*/ 313415 h 607350"/>
                  <a:gd name="connsiteX14" fmla="*/ 175035 w 339131"/>
                  <a:gd name="connsiteY14" fmla="*/ 291470 h 607350"/>
                  <a:gd name="connsiteX15" fmla="*/ 164011 w 339131"/>
                  <a:gd name="connsiteY15" fmla="*/ 291600 h 607350"/>
                  <a:gd name="connsiteX16" fmla="*/ 164096 w 339131"/>
                  <a:gd name="connsiteY16" fmla="*/ 309757 h 607350"/>
                  <a:gd name="connsiteX17" fmla="*/ 164096 w 339131"/>
                  <a:gd name="connsiteY17" fmla="*/ 562116 h 607350"/>
                  <a:gd name="connsiteX18" fmla="*/ 105751 w 339131"/>
                  <a:gd name="connsiteY18" fmla="*/ 602347 h 607350"/>
                  <a:gd name="connsiteX19" fmla="*/ 80225 w 339131"/>
                  <a:gd name="connsiteY19" fmla="*/ 558458 h 607350"/>
                  <a:gd name="connsiteX20" fmla="*/ 80225 w 339131"/>
                  <a:gd name="connsiteY20" fmla="*/ 280498 h 607350"/>
                  <a:gd name="connsiteX21" fmla="*/ 80225 w 339131"/>
                  <a:gd name="connsiteY21" fmla="*/ 98862 h 607350"/>
                  <a:gd name="connsiteX22" fmla="*/ 72931 w 339131"/>
                  <a:gd name="connsiteY22" fmla="*/ 98862 h 607350"/>
                  <a:gd name="connsiteX23" fmla="*/ 72931 w 339131"/>
                  <a:gd name="connsiteY23" fmla="*/ 240267 h 607350"/>
                  <a:gd name="connsiteX24" fmla="*/ 72931 w 339131"/>
                  <a:gd name="connsiteY24" fmla="*/ 258554 h 607350"/>
                  <a:gd name="connsiteX25" fmla="*/ 32819 w 339131"/>
                  <a:gd name="connsiteY25" fmla="*/ 298785 h 607350"/>
                  <a:gd name="connsiteX26" fmla="*/ 0 w 339131"/>
                  <a:gd name="connsiteY26" fmla="*/ 258554 h 607350"/>
                  <a:gd name="connsiteX27" fmla="*/ 0 w 339131"/>
                  <a:gd name="connsiteY27" fmla="*/ 170777 h 607350"/>
                  <a:gd name="connsiteX28" fmla="*/ 0 w 339131"/>
                  <a:gd name="connsiteY28" fmla="*/ 64714 h 607350"/>
                  <a:gd name="connsiteX29" fmla="*/ 826 w 339131"/>
                  <a:gd name="connsiteY29" fmla="*/ 59559 h 607350"/>
                  <a:gd name="connsiteX30" fmla="*/ 3649 w 339131"/>
                  <a:gd name="connsiteY30" fmla="*/ 45576 h 607350"/>
                  <a:gd name="connsiteX31" fmla="*/ 72407 w 339131"/>
                  <a:gd name="connsiteY31" fmla="*/ 0 h 60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39131" h="607350">
                    <a:moveTo>
                      <a:pt x="72407" y="0"/>
                    </a:moveTo>
                    <a:lnTo>
                      <a:pt x="266477" y="0"/>
                    </a:lnTo>
                    <a:cubicBezTo>
                      <a:pt x="297387" y="0"/>
                      <a:pt x="323907" y="18793"/>
                      <a:pt x="335235" y="45576"/>
                    </a:cubicBezTo>
                    <a:lnTo>
                      <a:pt x="339131" y="64874"/>
                    </a:lnTo>
                    <a:lnTo>
                      <a:pt x="339131" y="251239"/>
                    </a:lnTo>
                    <a:cubicBezTo>
                      <a:pt x="339131" y="258554"/>
                      <a:pt x="339131" y="269526"/>
                      <a:pt x="335484" y="276841"/>
                    </a:cubicBezTo>
                    <a:cubicBezTo>
                      <a:pt x="331838" y="291470"/>
                      <a:pt x="313605" y="298785"/>
                      <a:pt x="299019" y="295128"/>
                    </a:cubicBezTo>
                    <a:cubicBezTo>
                      <a:pt x="280786" y="295128"/>
                      <a:pt x="266200" y="276841"/>
                      <a:pt x="266200" y="258554"/>
                    </a:cubicBezTo>
                    <a:lnTo>
                      <a:pt x="266200" y="98862"/>
                    </a:lnTo>
                    <a:lnTo>
                      <a:pt x="258907" y="98862"/>
                    </a:lnTo>
                    <a:lnTo>
                      <a:pt x="258907" y="558458"/>
                    </a:lnTo>
                    <a:cubicBezTo>
                      <a:pt x="258907" y="598689"/>
                      <a:pt x="229734" y="616976"/>
                      <a:pt x="200561" y="602347"/>
                    </a:cubicBezTo>
                    <a:cubicBezTo>
                      <a:pt x="178682" y="595032"/>
                      <a:pt x="175035" y="576745"/>
                      <a:pt x="175035" y="558458"/>
                    </a:cubicBezTo>
                    <a:lnTo>
                      <a:pt x="175035" y="313415"/>
                    </a:lnTo>
                    <a:lnTo>
                      <a:pt x="175035" y="291470"/>
                    </a:lnTo>
                    <a:lnTo>
                      <a:pt x="164011" y="291600"/>
                    </a:lnTo>
                    <a:cubicBezTo>
                      <a:pt x="163726" y="296035"/>
                      <a:pt x="164082" y="303415"/>
                      <a:pt x="164096" y="309757"/>
                    </a:cubicBezTo>
                    <a:cubicBezTo>
                      <a:pt x="164196" y="354843"/>
                      <a:pt x="164096" y="477996"/>
                      <a:pt x="164096" y="562116"/>
                    </a:cubicBezTo>
                    <a:cubicBezTo>
                      <a:pt x="164096" y="595032"/>
                      <a:pt x="134923" y="616976"/>
                      <a:pt x="105751" y="602347"/>
                    </a:cubicBezTo>
                    <a:cubicBezTo>
                      <a:pt x="87518" y="595032"/>
                      <a:pt x="80225" y="580402"/>
                      <a:pt x="80225" y="558458"/>
                    </a:cubicBezTo>
                    <a:lnTo>
                      <a:pt x="80225" y="280498"/>
                    </a:lnTo>
                    <a:lnTo>
                      <a:pt x="80225" y="98862"/>
                    </a:lnTo>
                    <a:lnTo>
                      <a:pt x="72931" y="98862"/>
                    </a:lnTo>
                    <a:lnTo>
                      <a:pt x="72931" y="240267"/>
                    </a:lnTo>
                    <a:lnTo>
                      <a:pt x="72931" y="258554"/>
                    </a:lnTo>
                    <a:cubicBezTo>
                      <a:pt x="69285" y="284156"/>
                      <a:pt x="54699" y="298785"/>
                      <a:pt x="32819" y="298785"/>
                    </a:cubicBezTo>
                    <a:cubicBezTo>
                      <a:pt x="14586" y="295128"/>
                      <a:pt x="0" y="280498"/>
                      <a:pt x="0" y="258554"/>
                    </a:cubicBezTo>
                    <a:lnTo>
                      <a:pt x="0" y="170777"/>
                    </a:lnTo>
                    <a:lnTo>
                      <a:pt x="0" y="64714"/>
                    </a:lnTo>
                    <a:lnTo>
                      <a:pt x="826" y="59559"/>
                    </a:lnTo>
                    <a:lnTo>
                      <a:pt x="3649" y="45576"/>
                    </a:lnTo>
                    <a:cubicBezTo>
                      <a:pt x="14977" y="18793"/>
                      <a:pt x="41497" y="0"/>
                      <a:pt x="724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400"/>
              </a:p>
            </p:txBody>
          </p:sp>
          <p:sp>
            <p:nvSpPr>
              <p:cNvPr id="31" name="Freeform 42"/>
              <p:cNvSpPr>
                <a:spLocks/>
              </p:cNvSpPr>
              <p:nvPr/>
            </p:nvSpPr>
            <p:spPr bwMode="auto">
              <a:xfrm flipH="1">
                <a:off x="2782509" y="5848644"/>
                <a:ext cx="133066" cy="140458"/>
              </a:xfrm>
              <a:custGeom>
                <a:avLst/>
                <a:gdLst>
                  <a:gd name="T0" fmla="*/ 45 w 45"/>
                  <a:gd name="T1" fmla="*/ 23 h 47"/>
                  <a:gd name="T2" fmla="*/ 22 w 45"/>
                  <a:gd name="T3" fmla="*/ 46 h 47"/>
                  <a:gd name="T4" fmla="*/ 0 w 45"/>
                  <a:gd name="T5" fmla="*/ 23 h 47"/>
                  <a:gd name="T6" fmla="*/ 23 w 45"/>
                  <a:gd name="T7" fmla="*/ 0 h 47"/>
                  <a:gd name="T8" fmla="*/ 45 w 45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7">
                    <a:moveTo>
                      <a:pt x="45" y="23"/>
                    </a:moveTo>
                    <a:cubicBezTo>
                      <a:pt x="45" y="36"/>
                      <a:pt x="35" y="47"/>
                      <a:pt x="22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5" y="1"/>
                      <a:pt x="45" y="11"/>
                      <a:pt x="45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</p:grpSp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3139811" y="1834903"/>
              <a:ext cx="7857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8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400" kern="0" dirty="0">
                  <a:solidFill>
                    <a:srgbClr val="000000"/>
                  </a:solidFill>
                  <a:cs typeface="Arial" pitchFamily="34" charset="0"/>
                </a:rPr>
                <a:t>n=2500</a:t>
              </a:r>
            </a:p>
          </p:txBody>
        </p:sp>
        <p:sp>
          <p:nvSpPr>
            <p:cNvPr id="34" name="Rectangle 41"/>
            <p:cNvSpPr>
              <a:spLocks noChangeArrowheads="1"/>
            </p:cNvSpPr>
            <p:nvPr/>
          </p:nvSpPr>
          <p:spPr bwMode="auto">
            <a:xfrm>
              <a:off x="3133461" y="2949372"/>
              <a:ext cx="7857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Clr>
                  <a:srgbClr val="C00000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8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400" kern="0" dirty="0">
                  <a:solidFill>
                    <a:srgbClr val="000000"/>
                  </a:solidFill>
                  <a:cs typeface="Arial" pitchFamily="34" charset="0"/>
                </a:rPr>
                <a:t>n=2500</a:t>
              </a: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4116467" y="731634"/>
              <a:ext cx="38449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378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de-DE" altLang="en-US" sz="1600" b="1">
                  <a:solidFill>
                    <a:srgbClr val="C00000"/>
                  </a:solidFill>
                  <a:ea typeface="ＭＳ Ｐゴシック" pitchFamily="34" charset="-128"/>
                  <a:cs typeface="Arial" charset="0"/>
                </a:rPr>
                <a:t>Primary Endpoint:</a:t>
              </a:r>
              <a:br>
                <a:rPr lang="de-DE" altLang="en-US" sz="1600" b="1">
                  <a:solidFill>
                    <a:srgbClr val="C00000"/>
                  </a:solidFill>
                  <a:ea typeface="ＭＳ Ｐゴシック" pitchFamily="34" charset="-128"/>
                  <a:cs typeface="Arial" charset="0"/>
                </a:rPr>
              </a:br>
              <a:r>
                <a:rPr lang="de-DE" altLang="en-US" sz="1600" b="1">
                  <a:solidFill>
                    <a:srgbClr val="C00000"/>
                  </a:solidFill>
                  <a:ea typeface="ＭＳ Ｐゴシック" pitchFamily="34" charset="-128"/>
                  <a:cs typeface="Arial" charset="0"/>
                </a:rPr>
                <a:t>Seroconversion rate/100 p-y </a:t>
              </a:r>
            </a:p>
          </p:txBody>
        </p:sp>
        <p:sp>
          <p:nvSpPr>
            <p:cNvPr id="36" name="TextBox 11"/>
            <p:cNvSpPr txBox="1">
              <a:spLocks noChangeArrowheads="1"/>
            </p:cNvSpPr>
            <p:nvPr/>
          </p:nvSpPr>
          <p:spPr bwMode="auto">
            <a:xfrm>
              <a:off x="3133461" y="1396726"/>
              <a:ext cx="10388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378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pitchFamily="34" charset="-128"/>
                  <a:cs typeface="Arial" charset="0"/>
                </a:rPr>
                <a:t>Week 0</a:t>
              </a:r>
            </a:p>
          </p:txBody>
        </p:sp>
        <p:cxnSp>
          <p:nvCxnSpPr>
            <p:cNvPr id="37" name="Straight Connector 45"/>
            <p:cNvCxnSpPr>
              <a:cxnSpLocks noChangeShapeType="1"/>
            </p:cNvCxnSpPr>
            <p:nvPr/>
          </p:nvCxnSpPr>
          <p:spPr bwMode="auto">
            <a:xfrm>
              <a:off x="3911736" y="1796933"/>
              <a:ext cx="4281512" cy="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TextBox 11"/>
            <p:cNvSpPr txBox="1">
              <a:spLocks noChangeArrowheads="1"/>
            </p:cNvSpPr>
            <p:nvPr/>
          </p:nvSpPr>
          <p:spPr bwMode="auto">
            <a:xfrm>
              <a:off x="6443357" y="1396726"/>
              <a:ext cx="8969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378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pitchFamily="34" charset="-128"/>
                  <a:cs typeface="Arial" charset="0"/>
                </a:rPr>
                <a:t>96</a:t>
              </a:r>
            </a:p>
          </p:txBody>
        </p:sp>
        <p:sp>
          <p:nvSpPr>
            <p:cNvPr id="39" name="TextBox 11"/>
            <p:cNvSpPr txBox="1">
              <a:spLocks noChangeArrowheads="1"/>
            </p:cNvSpPr>
            <p:nvPr/>
          </p:nvSpPr>
          <p:spPr bwMode="auto">
            <a:xfrm>
              <a:off x="4754248" y="1396726"/>
              <a:ext cx="8763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378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pitchFamily="34" charset="-128"/>
                  <a:cs typeface="Arial" charset="0"/>
                </a:rPr>
                <a:t>48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13583" y="1922259"/>
              <a:ext cx="2990851" cy="547687"/>
            </a:xfrm>
            <a:prstGeom prst="rect">
              <a:avLst/>
            </a:prstGeom>
            <a:solidFill>
              <a:srgbClr val="5EBA20"/>
            </a:solidFill>
            <a:ln w="25400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defTabSz="914378"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FTC/TAF (200/25 mg) QD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913583" y="2649334"/>
              <a:ext cx="2990851" cy="5476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lvl="0">
                <a:defRPr/>
              </a:pPr>
              <a:r>
                <a:rPr lang="en-US" sz="1600" b="1" kern="0" dirty="0">
                  <a:solidFill>
                    <a:prstClr val="white"/>
                  </a:solidFill>
                  <a:ea typeface="Arial" charset="0"/>
                  <a:cs typeface="Arial" charset="0"/>
                </a:rPr>
                <a:t>FTC/TDF (200/300 </a:t>
              </a:r>
              <a:r>
                <a:rPr lang="en-US" sz="1600" b="1" kern="0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mg) QD</a:t>
              </a:r>
            </a:p>
          </p:txBody>
        </p:sp>
        <p:cxnSp>
          <p:nvCxnSpPr>
            <p:cNvPr id="42" name="Straight Connector 55"/>
            <p:cNvCxnSpPr>
              <a:cxnSpLocks noChangeShapeType="1"/>
            </p:cNvCxnSpPr>
            <p:nvPr/>
          </p:nvCxnSpPr>
          <p:spPr bwMode="auto">
            <a:xfrm flipV="1">
              <a:off x="3918086" y="1711335"/>
              <a:ext cx="0" cy="9144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Connector 56"/>
            <p:cNvCxnSpPr>
              <a:cxnSpLocks noChangeShapeType="1"/>
            </p:cNvCxnSpPr>
            <p:nvPr/>
          </p:nvCxnSpPr>
          <p:spPr bwMode="auto">
            <a:xfrm flipV="1">
              <a:off x="5189226" y="1711335"/>
              <a:ext cx="0" cy="9144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57"/>
            <p:cNvCxnSpPr>
              <a:cxnSpLocks noChangeShapeType="1"/>
            </p:cNvCxnSpPr>
            <p:nvPr/>
          </p:nvCxnSpPr>
          <p:spPr bwMode="auto">
            <a:xfrm flipV="1">
              <a:off x="6891036" y="1711335"/>
              <a:ext cx="0" cy="9144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56"/>
            <p:cNvCxnSpPr>
              <a:cxnSpLocks noChangeShapeType="1"/>
            </p:cNvCxnSpPr>
            <p:nvPr/>
          </p:nvCxnSpPr>
          <p:spPr bwMode="auto">
            <a:xfrm flipV="1">
              <a:off x="6027430" y="1711335"/>
              <a:ext cx="0" cy="91440"/>
            </a:xfrm>
            <a:prstGeom prst="line">
              <a:avLst/>
            </a:prstGeom>
            <a:noFill/>
            <a:ln w="19050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TextBox 11"/>
            <p:cNvSpPr txBox="1">
              <a:spLocks noChangeArrowheads="1"/>
            </p:cNvSpPr>
            <p:nvPr/>
          </p:nvSpPr>
          <p:spPr bwMode="auto">
            <a:xfrm>
              <a:off x="5589279" y="1396726"/>
              <a:ext cx="8763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378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400" b="1" dirty="0">
                  <a:solidFill>
                    <a:srgbClr val="C00000"/>
                  </a:solidFill>
                  <a:ea typeface="ＭＳ Ｐゴシック" pitchFamily="34" charset="-128"/>
                  <a:cs typeface="Arial" charset="0"/>
                </a:rPr>
                <a:t>72</a:t>
              </a: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285434" y="2306434"/>
              <a:ext cx="1238250" cy="547687"/>
            </a:xfrm>
            <a:prstGeom prst="rect">
              <a:avLst/>
            </a:prstGeom>
            <a:solidFill>
              <a:srgbClr val="5EBA2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F/TAF</a:t>
              </a: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050483" y="2735059"/>
              <a:ext cx="1473201" cy="54927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8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/>
                  <a:cs typeface="Arial" pitchFamily="34" charset="0"/>
                </a:rPr>
                <a:t>Switch option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2821382" y="2554660"/>
              <a:ext cx="3120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reeform 6"/>
            <p:cNvSpPr>
              <a:spLocks/>
            </p:cNvSpPr>
            <p:nvPr/>
          </p:nvSpPr>
          <p:spPr bwMode="auto">
            <a:xfrm rot="5400000">
              <a:off x="6604612" y="2495923"/>
              <a:ext cx="717117" cy="117476"/>
            </a:xfrm>
            <a:custGeom>
              <a:avLst/>
              <a:gdLst>
                <a:gd name="T0" fmla="*/ 0 w 2433"/>
                <a:gd name="T1" fmla="*/ 256 h 256"/>
                <a:gd name="T2" fmla="*/ 0 w 2433"/>
                <a:gd name="T3" fmla="*/ 0 h 256"/>
                <a:gd name="T4" fmla="*/ 2433 w 2433"/>
                <a:gd name="T5" fmla="*/ 0 h 256"/>
                <a:gd name="T6" fmla="*/ 2433 w 2433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3" h="256">
                  <a:moveTo>
                    <a:pt x="0" y="256"/>
                  </a:moveTo>
                  <a:lnTo>
                    <a:pt x="0" y="0"/>
                  </a:lnTo>
                  <a:lnTo>
                    <a:pt x="2433" y="0"/>
                  </a:lnTo>
                  <a:lnTo>
                    <a:pt x="2433" y="256"/>
                  </a:lnTo>
                </a:path>
              </a:pathLst>
            </a:custGeom>
            <a:noFill/>
            <a:ln w="190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16200000">
              <a:off x="3160602" y="2168963"/>
              <a:ext cx="717117" cy="771395"/>
            </a:xfrm>
            <a:custGeom>
              <a:avLst/>
              <a:gdLst>
                <a:gd name="T0" fmla="*/ 0 w 2433"/>
                <a:gd name="T1" fmla="*/ 256 h 256"/>
                <a:gd name="T2" fmla="*/ 0 w 2433"/>
                <a:gd name="T3" fmla="*/ 0 h 256"/>
                <a:gd name="T4" fmla="*/ 2433 w 2433"/>
                <a:gd name="T5" fmla="*/ 0 h 256"/>
                <a:gd name="T6" fmla="*/ 2433 w 2433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3" h="256">
                  <a:moveTo>
                    <a:pt x="0" y="256"/>
                  </a:moveTo>
                  <a:lnTo>
                    <a:pt x="0" y="0"/>
                  </a:lnTo>
                  <a:lnTo>
                    <a:pt x="2433" y="0"/>
                  </a:lnTo>
                  <a:lnTo>
                    <a:pt x="2433" y="256"/>
                  </a:lnTo>
                </a:path>
              </a:pathLst>
            </a:custGeom>
            <a:noFill/>
            <a:ln w="190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7011918" y="2554660"/>
              <a:ext cx="27432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457200" y="1823990"/>
            <a:ext cx="8392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Objective: </a:t>
            </a:r>
            <a:r>
              <a:rPr lang="en-US" dirty="0">
                <a:cs typeface="Arial" panose="020B0604020202020204" pitchFamily="34" charset="0"/>
              </a:rPr>
              <a:t> To assess HIV incidence in MSM and TGW who have sex with men and who are administered daily TAF/FTC or TDF/FTC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0BA2D-DF93-7445-B02F-F93FFFC79EEE}"/>
              </a:ext>
            </a:extLst>
          </p:cNvPr>
          <p:cNvSpPr txBox="1"/>
          <p:nvPr/>
        </p:nvSpPr>
        <p:spPr>
          <a:xfrm>
            <a:off x="1362614" y="5027879"/>
            <a:ext cx="7071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Gonorrhea incidence ~45%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Chlamydia at 42%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Syphilis at 10%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Extraordinarily high rates and comparable between the two arms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3A7834D-A3F4-7A4F-A98F-CCA411E9E24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541701"/>
            <a:ext cx="9144000" cy="7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3F000B"/>
            </a:outerShdw>
          </a:effectLst>
        </p:spPr>
        <p:txBody>
          <a:bodyPr rot="10800000" wrap="none" anchor="ctr"/>
          <a:lstStyle/>
          <a:p>
            <a:pPr eaLnBrk="0" hangingPunct="0"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527525-03E5-F042-B9BA-B011AD104DB0}"/>
              </a:ext>
            </a:extLst>
          </p:cNvPr>
          <p:cNvSpPr txBox="1"/>
          <p:nvPr/>
        </p:nvSpPr>
        <p:spPr>
          <a:xfrm>
            <a:off x="5607531" y="6432120"/>
            <a:ext cx="3409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Hare, CROI 2019, abstract 104LB </a:t>
            </a:r>
          </a:p>
        </p:txBody>
      </p:sp>
    </p:spTree>
    <p:extLst>
      <p:ext uri="{BB962C8B-B14F-4D97-AF65-F5344CB8AC3E}">
        <p14:creationId xmlns:p14="http://schemas.microsoft.com/office/powerpoint/2010/main" val="95112661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IDI custom slides">
  <a:themeElements>
    <a:clrScheme name="IDI custom slid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DI custom 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DI custom 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I custom slid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I custom slid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I custom slid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I custom slid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I custom slid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I custom slid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PT Template 11032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3_Mellors-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llors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120645</TotalTime>
  <Words>2882</Words>
  <Application>Microsoft Macintosh PowerPoint</Application>
  <PresentationFormat>On-screen Show (4:3)</PresentationFormat>
  <Paragraphs>537</Paragraphs>
  <Slides>32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MS Mincho</vt:lpstr>
      <vt:lpstr>ＭＳ Ｐゴシック</vt:lpstr>
      <vt:lpstr>ＭＳ Ｐゴシック</vt:lpstr>
      <vt:lpstr>ヒラギノ角ゴ Pro W3</vt:lpstr>
      <vt:lpstr>Arial</vt:lpstr>
      <vt:lpstr>Avenir Book</vt:lpstr>
      <vt:lpstr>Avenir Heavy</vt:lpstr>
      <vt:lpstr>Calibri</vt:lpstr>
      <vt:lpstr>Ebrima</vt:lpstr>
      <vt:lpstr>Garamond</vt:lpstr>
      <vt:lpstr>Helvetica</vt:lpstr>
      <vt:lpstr>Times New Roman</vt:lpstr>
      <vt:lpstr>Verdana</vt:lpstr>
      <vt:lpstr>Wingdings</vt:lpstr>
      <vt:lpstr>Default Design</vt:lpstr>
      <vt:lpstr>Blank/No Logo</vt:lpstr>
      <vt:lpstr>1_Blank/No Logo</vt:lpstr>
      <vt:lpstr>PPT Template 110322</vt:lpstr>
      <vt:lpstr>Mellors-Template</vt:lpstr>
      <vt:lpstr>3_Mellors-Template</vt:lpstr>
      <vt:lpstr>2_Blank/No Logo</vt:lpstr>
      <vt:lpstr>1_Mellors-Template</vt:lpstr>
      <vt:lpstr>3_Blank/No Logo</vt:lpstr>
      <vt:lpstr>4_Blank/No Logo</vt:lpstr>
      <vt:lpstr>IDI custom slides</vt:lpstr>
      <vt:lpstr>Chart</vt:lpstr>
      <vt:lpstr>PrEP and STIs:  the imperative to act now</vt:lpstr>
      <vt:lpstr>Overview</vt:lpstr>
      <vt:lpstr>PowerPoint Presentation</vt:lpstr>
      <vt:lpstr>STIs occur in persons using PrEP </vt:lpstr>
      <vt:lpstr>Does PrEP increase STIs? </vt:lpstr>
      <vt:lpstr>Effect of PrEP on STIs</vt:lpstr>
      <vt:lpstr>Conclusions – risk compensation</vt:lpstr>
      <vt:lpstr>Overview</vt:lpstr>
      <vt:lpstr>STI incidence in DISCOVER trial TAF/FTC and TDF/FTC for PrEP</vt:lpstr>
      <vt:lpstr>STIs in MSM in Australian PrEPX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STIs in subSaharan Africa: STIMA</vt:lpstr>
      <vt:lpstr>Status of STI services in Africa</vt:lpstr>
      <vt:lpstr>Overview</vt:lpstr>
      <vt:lpstr>Priority 1 Improve &amp; move beyond syndromic STI management</vt:lpstr>
      <vt:lpstr>PowerPoint Presentation</vt:lpstr>
      <vt:lpstr>Priority 1b:   Make sensitive STI diagnostic tests affordable</vt:lpstr>
      <vt:lpstr>Needs for diagnostic STI tests</vt:lpstr>
      <vt:lpstr>Priority 2 Integrate PrEP with reproductive health services</vt:lpstr>
      <vt:lpstr> STI services are key part of PrEP delivery </vt:lpstr>
      <vt:lpstr>STI service models in PrEP programs</vt:lpstr>
      <vt:lpstr>Addressing STIs within PrEP programmes</vt:lpstr>
      <vt:lpstr>PowerPoint Presentation</vt:lpstr>
      <vt:lpstr>Priority 4 Evaluate innovative STI interventions </vt:lpstr>
      <vt:lpstr>Equipoise to study doxy PEP for syphilis &amp; CT</vt:lpstr>
      <vt:lpstr>Priority 5: Invest in STI vaccines </vt:lpstr>
      <vt:lpstr>Conclusion:  Time is now; action is imperative </vt:lpstr>
      <vt:lpstr>Acknowledgements</vt:lpstr>
    </vt:vector>
  </TitlesOfParts>
  <Company>University of Washington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Jared Baeten</dc:creator>
  <cp:lastModifiedBy>Connie L. Celum</cp:lastModifiedBy>
  <cp:revision>1689</cp:revision>
  <cp:lastPrinted>2017-10-06T22:44:31Z</cp:lastPrinted>
  <dcterms:created xsi:type="dcterms:W3CDTF">2007-05-08T15:27:13Z</dcterms:created>
  <dcterms:modified xsi:type="dcterms:W3CDTF">2019-07-24T14:33:22Z</dcterms:modified>
</cp:coreProperties>
</file>